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5" r:id="rId2"/>
    <p:sldId id="285" r:id="rId3"/>
    <p:sldId id="263" r:id="rId4"/>
    <p:sldId id="257" r:id="rId5"/>
    <p:sldId id="258" r:id="rId6"/>
    <p:sldId id="262" r:id="rId7"/>
    <p:sldId id="288" r:id="rId8"/>
    <p:sldId id="291" r:id="rId9"/>
    <p:sldId id="292" r:id="rId10"/>
    <p:sldId id="289" r:id="rId11"/>
    <p:sldId id="290" r:id="rId12"/>
    <p:sldId id="276" r:id="rId13"/>
    <p:sldId id="270" r:id="rId14"/>
    <p:sldId id="277" r:id="rId15"/>
    <p:sldId id="280" r:id="rId16"/>
    <p:sldId id="278" r:id="rId17"/>
    <p:sldId id="279" r:id="rId18"/>
    <p:sldId id="284" r:id="rId19"/>
    <p:sldId id="282" r:id="rId20"/>
    <p:sldId id="283" r:id="rId21"/>
    <p:sldId id="293" r:id="rId22"/>
    <p:sldId id="272" r:id="rId23"/>
    <p:sldId id="27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FF66"/>
    <a:srgbClr val="0000FF"/>
    <a:srgbClr val="EAEF1D"/>
    <a:srgbClr val="DCD8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5102" autoAdjust="0"/>
  </p:normalViewPr>
  <p:slideViewPr>
    <p:cSldViewPr>
      <p:cViewPr>
        <p:scale>
          <a:sx n="100" d="100"/>
          <a:sy n="100" d="100"/>
        </p:scale>
        <p:origin x="-516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F4EF4-207E-4153-A607-AC3A5F8530D8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87CBF-328A-4706-A9EC-7CAA694FA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39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7CBF-328A-4706-A9EC-7CAA694FA3E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49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30BD-CA32-45A2-A89A-B743C5033FB7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BF77-9127-4F12-BC3B-C2437D978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DA92-0225-4E2E-82CE-02E703DBDFDE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7DC87-9155-49B1-B93F-1A4A921FD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BEAD0-CF7C-4419-AADC-3676F4E7033E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4BC7-8C8C-4500-9C35-182D6D96F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4886-5EC8-42BE-B68D-8601F54BD2BB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ACFF-D2F9-4FCE-A544-8A7EA7E53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3DE9-77D9-403B-9967-1D60B545539A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1B675-8E66-4FA7-A9D2-3D15C56A0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4999-1135-4CFE-894B-14E680F584A6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81F3-A6D5-42C0-B19E-5FCCF6806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21D7-7F3D-4AC9-86DB-E2AB8A41F443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CB93A-8109-45AB-B4D2-009607522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77068-4FE5-400C-83A1-68891A2BDB2B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07341-0212-438F-8218-23BA973BD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F9DE8-1F73-424A-9A12-BD395721D627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92AF-6FEC-46BE-8828-2ED29F4DC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BF8DA-477E-4FB8-8C8C-CCE59E43EC6F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29643-C32E-4A84-B970-952AB960C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9B96-28BC-4665-B6ED-30D8EE98BB28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92221-4CD8-47F2-987A-C08805EA4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BA81-37FC-4574-AE16-A22183D8FD66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85EC5-2FF4-4232-8230-B36EB2464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5F23-DC81-45F1-98D8-B74170B78EAC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EC420-0BDB-4896-A181-5B93A5625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1EF90F-7B1D-46B8-957D-E97315D9BD53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F92DDB-3B9E-42DF-9543-B44BF3C67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74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/>
          </p:cNvSpPr>
          <p:nvPr>
            <p:ph type="subTitle" idx="1"/>
          </p:nvPr>
        </p:nvSpPr>
        <p:spPr>
          <a:xfrm>
            <a:off x="3995936" y="1981200"/>
            <a:ext cx="5148064" cy="1752600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FF0000"/>
                </a:solidFill>
              </a:rPr>
              <a:t>1 Декабря Всемирный день борьбы со СПИДом</a:t>
            </a:r>
          </a:p>
        </p:txBody>
      </p:sp>
      <p:pic>
        <p:nvPicPr>
          <p:cNvPr id="15363" name="Рисунок 4" descr="Красная ленточка (Red Ribbon) - символ борьбы со СПИДом (Фото: wavebreakmedia, Shutterstoc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8576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44624"/>
            <a:ext cx="876141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77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347638"/>
          </a:xfrm>
        </p:spPr>
        <p:txBody>
          <a:bodyPr/>
          <a:lstStyle/>
          <a:p>
            <a:pPr algn="ctr"/>
            <a:r>
              <a:rPr lang="ru-RU" sz="3200" dirty="0" smtClean="0"/>
              <a:t>Что необходимо знать каждому</a:t>
            </a:r>
            <a:endParaRPr lang="ru-RU" sz="3200" dirty="0"/>
          </a:p>
        </p:txBody>
      </p:sp>
      <p:pic>
        <p:nvPicPr>
          <p:cNvPr id="72706" name="Picture 2" descr="Что необходимо знать каждом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9242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hlink"/>
                </a:solidFill>
                <a:latin typeface="Arial" charset="0"/>
              </a:rPr>
              <a:t>Ведущие факторы распространения ВИЧ - инфекции</a:t>
            </a:r>
            <a:r>
              <a:rPr lang="ru-RU" sz="3200" smtClean="0">
                <a:solidFill>
                  <a:schemeClr val="hlink"/>
                </a:solidFill>
                <a:latin typeface="Arial" charset="0"/>
              </a:rPr>
              <a:t>: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Резкий рост заболеваемости связан с распространением </a:t>
            </a: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</a:rPr>
              <a:t>синтетических наркотиков</a:t>
            </a:r>
            <a:r>
              <a:rPr lang="ru-RU" sz="2800" smtClean="0">
                <a:latin typeface="Times New Roman" pitchFamily="18" charset="0"/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Крайне рискованная практика группового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  </a:t>
            </a:r>
            <a:r>
              <a:rPr lang="ru-RU" sz="2800" smtClean="0">
                <a:latin typeface="Times New Roman" pitchFamily="18" charset="0"/>
              </a:rPr>
              <a:t> (5-10чел.) употребления новых наркотиков, часто с незнакомыми людьми, 8-15раз в сутки для поддержания «кайфа» с использованием общего инъекционного оборудования.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 Многочисленные  незащищённые половые контакты с разными партнёрами - </a:t>
            </a: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</a:rPr>
              <a:t>фактор  риска распространения инфекции</a:t>
            </a: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!</a:t>
            </a:r>
          </a:p>
          <a:p>
            <a:pPr eaLnBrk="1" hangingPunct="1">
              <a:lnSpc>
                <a:spcPct val="90000"/>
              </a:lnSpc>
            </a:pPr>
            <a:endParaRPr lang="ru-RU" sz="280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2" descr="195 Всемирный день борьбы со СПИД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341438"/>
            <a:ext cx="39655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800600" y="3048000"/>
            <a:ext cx="33528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Влияние на организм синтетических наркотиков приводит к снижению :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иммунитета,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функций мышления, памяти, внимания и как следствие - деградации личности.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685800" y="2286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hlink"/>
                </a:solidFill>
                <a:latin typeface="Times New Roman" pitchFamily="18" charset="0"/>
              </a:rPr>
              <a:t>Факторы риска и влияние наркотиков на организм</a:t>
            </a:r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228600" y="1371600"/>
            <a:ext cx="441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</a:rPr>
              <a:t>Рост инфицирования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</a:rPr>
              <a:t>обусловлен тем</a:t>
            </a:r>
            <a:r>
              <a:rPr lang="ru-RU" b="1" dirty="0">
                <a:latin typeface="Times New Roman" pitchFamily="18" charset="0"/>
              </a:rPr>
              <a:t>, </a:t>
            </a:r>
            <a:r>
              <a:rPr lang="ru-RU" b="1" u="sng" dirty="0">
                <a:latin typeface="Times New Roman" pitchFamily="18" charset="0"/>
              </a:rPr>
              <a:t>что</a:t>
            </a:r>
            <a:r>
              <a:rPr lang="en-US" b="1" dirty="0">
                <a:latin typeface="Times New Roman" pitchFamily="18" charset="0"/>
              </a:rPr>
              <a:t>:</a:t>
            </a:r>
            <a:r>
              <a:rPr lang="ru-RU" b="1" u="sng" dirty="0">
                <a:latin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</a:rPr>
              <a:t>Повышается число иностранных граждан прибывающих в нашу страну, </a:t>
            </a:r>
          </a:p>
          <a:p>
            <a:r>
              <a:rPr lang="ru-RU" dirty="0">
                <a:latin typeface="Times New Roman" pitchFamily="18" charset="0"/>
              </a:rPr>
              <a:t>-Рост лиц, отбывающих наказание в УИН (ВИЧ + туберкулёз).</a:t>
            </a:r>
          </a:p>
          <a:p>
            <a:r>
              <a:rPr lang="ru-RU" dirty="0">
                <a:latin typeface="Times New Roman" pitchFamily="18" charset="0"/>
              </a:rPr>
              <a:t>-Развивается сильнейшая психическая зависимость от наркотиков, повышающая сексуальную активность.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hlink"/>
                </a:solidFill>
                <a:latin typeface="Times New Roman" pitchFamily="18" charset="0"/>
              </a:rPr>
              <a:t>КЛИНИКА.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800" b="1" dirty="0" smtClean="0">
                <a:solidFill>
                  <a:srgbClr val="558ED5"/>
                </a:solidFill>
                <a:latin typeface="Times New Roman" pitchFamily="18" charset="0"/>
              </a:rPr>
              <a:t>  - </a:t>
            </a:r>
            <a:r>
              <a:rPr lang="ru-RU" sz="2800" b="1" dirty="0" smtClean="0">
                <a:solidFill>
                  <a:schemeClr val="hlink"/>
                </a:solidFill>
                <a:latin typeface="Times New Roman" pitchFamily="18" charset="0"/>
              </a:rPr>
              <a:t>Потеря веса;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800" b="1" dirty="0" smtClean="0">
                <a:solidFill>
                  <a:schemeClr val="hlink"/>
                </a:solidFill>
                <a:latin typeface="Times New Roman" pitchFamily="18" charset="0"/>
              </a:rPr>
              <a:t>  - Субфебрильная температура или жидкий стул более одного месяца;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800" b="1" dirty="0" smtClean="0">
                <a:solidFill>
                  <a:schemeClr val="hlink"/>
                </a:solidFill>
                <a:latin typeface="Times New Roman" pitchFamily="18" charset="0"/>
              </a:rPr>
              <a:t> - Увеличение лимфатических узлов;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800" b="1" dirty="0" smtClean="0">
                <a:solidFill>
                  <a:schemeClr val="hlink"/>
                </a:solidFill>
                <a:latin typeface="Times New Roman" pitchFamily="18" charset="0"/>
              </a:rPr>
              <a:t> - Развитие вторичных заболеваний: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800" b="1" dirty="0" smtClean="0">
                <a:solidFill>
                  <a:schemeClr val="hlink"/>
                </a:solidFill>
                <a:latin typeface="Times New Roman" pitchFamily="18" charset="0"/>
              </a:rPr>
              <a:t> - туберкулез легких;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800" b="1" dirty="0" smtClean="0">
                <a:solidFill>
                  <a:schemeClr val="hlink"/>
                </a:solidFill>
                <a:latin typeface="Times New Roman" pitchFamily="18" charset="0"/>
              </a:rPr>
              <a:t> - Саркома </a:t>
            </a:r>
            <a:r>
              <a:rPr lang="ru-RU" sz="2800" b="1" dirty="0" err="1" smtClean="0">
                <a:solidFill>
                  <a:schemeClr val="hlink"/>
                </a:solidFill>
                <a:latin typeface="Times New Roman" pitchFamily="18" charset="0"/>
              </a:rPr>
              <a:t>Капоши</a:t>
            </a:r>
            <a:r>
              <a:rPr lang="ru-RU" sz="2800" b="1" dirty="0" smtClean="0">
                <a:solidFill>
                  <a:schemeClr val="hlink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800" b="1" dirty="0" smtClean="0">
                <a:solidFill>
                  <a:schemeClr val="hlink"/>
                </a:solidFill>
                <a:latin typeface="Times New Roman" pitchFamily="18" charset="0"/>
              </a:rPr>
              <a:t> - Поражения ЦНС</a:t>
            </a:r>
            <a:r>
              <a:rPr lang="ru-RU" sz="2800" b="1" dirty="0" smtClean="0">
                <a:solidFill>
                  <a:srgbClr val="558ED5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ru-RU" sz="2800" dirty="0" smtClean="0">
              <a:latin typeface="Times New Roman" pitchFamily="18" charset="0"/>
            </a:endParaRPr>
          </a:p>
          <a:p>
            <a:pPr eaLnBrk="1" hangingPunct="1"/>
            <a:endParaRPr lang="ru-RU" sz="2800" dirty="0" smtClean="0"/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571625"/>
            <a:ext cx="38163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476" y="4071938"/>
            <a:ext cx="37861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1187450" y="85725"/>
            <a:ext cx="6265863" cy="1255713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hlink"/>
                </a:solidFill>
                <a:latin typeface="Times New Roman" pitchFamily="18" charset="0"/>
              </a:rPr>
              <a:t>Кандидозы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371600"/>
            <a:ext cx="4773613" cy="2057400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1148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657600"/>
            <a:ext cx="4714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chemeClr val="hlink"/>
                </a:solidFill>
                <a:latin typeface="Times New Roman" pitchFamily="18" charset="0"/>
              </a:rPr>
              <a:t>Саркома </a:t>
            </a:r>
            <a:r>
              <a:rPr lang="ru-RU" sz="3600" b="1" i="1" dirty="0" err="1" smtClean="0">
                <a:solidFill>
                  <a:schemeClr val="hlink"/>
                </a:solidFill>
                <a:latin typeface="Times New Roman" pitchFamily="18" charset="0"/>
              </a:rPr>
              <a:t>Капоши</a:t>
            </a:r>
            <a:endParaRPr lang="ru-RU" sz="3600" b="1" i="1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5262" y="1295400"/>
            <a:ext cx="3581400" cy="4800600"/>
          </a:xfr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95400"/>
            <a:ext cx="38623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hlink"/>
                </a:solidFill>
                <a:latin typeface="Times New Roman" pitchFamily="18" charset="0"/>
              </a:rPr>
              <a:t>Туберкулез легких у ВИЧ-больного</a:t>
            </a:r>
          </a:p>
        </p:txBody>
      </p:sp>
      <p:pic>
        <p:nvPicPr>
          <p:cNvPr id="44034" name="Picture 4" descr="article-1323501-048C73EC0000044D-238_468x4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1628800"/>
            <a:ext cx="51149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507555" y="230355"/>
            <a:ext cx="8370048" cy="133264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00FF"/>
                </a:solidFill>
              </a:rPr>
              <a:t>Профилактика ВИЧ-инфекции.</a:t>
            </a:r>
            <a:endParaRPr lang="ru-RU" dirty="0" smtClean="0">
              <a:solidFill>
                <a:srgbClr val="0000FF"/>
              </a:solidFill>
            </a:endParaRPr>
          </a:p>
        </p:txBody>
      </p:sp>
      <p:grpSp>
        <p:nvGrpSpPr>
          <p:cNvPr id="45060" name="Подзаголовок 4"/>
          <p:cNvGrpSpPr>
            <a:grpSpLocks noGrp="1"/>
          </p:cNvGrpSpPr>
          <p:nvPr/>
        </p:nvGrpSpPr>
        <p:grpSpPr bwMode="auto">
          <a:xfrm>
            <a:off x="457200" y="1295400"/>
            <a:ext cx="8382000" cy="5410200"/>
            <a:chOff x="457" y="1267"/>
            <a:chExt cx="4888" cy="2830"/>
          </a:xfrm>
        </p:grpSpPr>
        <p:pic>
          <p:nvPicPr>
            <p:cNvPr id="45061" name="Подзаголовок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" y="1267"/>
              <a:ext cx="4888" cy="2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2" name="Text Box 9"/>
            <p:cNvSpPr txBox="1">
              <a:spLocks noChangeArrowheads="1"/>
            </p:cNvSpPr>
            <p:nvPr/>
          </p:nvSpPr>
          <p:spPr bwMode="auto">
            <a:xfrm>
              <a:off x="495" y="1395"/>
              <a:ext cx="4815" cy="2655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Font typeface="Arial" charset="0"/>
                <a:buNone/>
              </a:pPr>
              <a:endParaRPr lang="ru-RU" sz="3200" b="1" i="1" dirty="0">
                <a:solidFill>
                  <a:schemeClr val="bg1"/>
                </a:solidFill>
                <a:latin typeface="Tahoma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Font typeface="Arial" charset="0"/>
                <a:buNone/>
              </a:pPr>
              <a:r>
                <a:rPr lang="ru-RU" sz="3200" b="1" i="1" dirty="0">
                  <a:solidFill>
                    <a:schemeClr val="bg1"/>
                  </a:solidFill>
                  <a:latin typeface="Tahoma" pitchFamily="34" charset="0"/>
                </a:rPr>
                <a:t>Пропаганда здорового образа жизни: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  <a:buFont typeface="Arial" charset="0"/>
                <a:buNone/>
              </a:pPr>
              <a:endParaRPr lang="ru-RU" sz="3200" b="1" i="1" dirty="0">
                <a:solidFill>
                  <a:schemeClr val="bg1"/>
                </a:solidFill>
                <a:latin typeface="Tahoma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6600"/>
                </a:buClr>
                <a:buFont typeface="Wingdings" pitchFamily="2" charset="2"/>
                <a:buChar char="Ø"/>
              </a:pPr>
              <a:r>
                <a:rPr lang="ru-RU" sz="3200" b="1" i="1" dirty="0">
                  <a:solidFill>
                    <a:schemeClr val="bg1"/>
                  </a:solidFill>
                  <a:latin typeface="Tahoma" pitchFamily="34" charset="0"/>
                </a:rPr>
                <a:t>Отказ от наркотиков!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6600"/>
                </a:buClr>
                <a:buFont typeface="Wingdings" pitchFamily="2" charset="2"/>
                <a:buChar char="Ø"/>
              </a:pPr>
              <a:r>
                <a:rPr lang="ru-RU" sz="3200" b="1" i="1" dirty="0">
                  <a:solidFill>
                    <a:schemeClr val="bg1"/>
                  </a:solidFill>
                  <a:latin typeface="Tahoma" pitchFamily="34" charset="0"/>
                </a:rPr>
                <a:t>Выбор постоянного полового партнёра;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6600"/>
                </a:buClr>
                <a:buFont typeface="Wingdings" pitchFamily="2" charset="2"/>
                <a:buChar char="Ø"/>
              </a:pPr>
              <a:r>
                <a:rPr lang="ru-RU" sz="3200" b="1" i="1" dirty="0">
                  <a:solidFill>
                    <a:schemeClr val="bg1"/>
                  </a:solidFill>
                  <a:latin typeface="Tahoma" pitchFamily="34" charset="0"/>
                </a:rPr>
                <a:t>Защищённый секс;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6600"/>
                </a:buClr>
                <a:buFont typeface="Wingdings" pitchFamily="2" charset="2"/>
                <a:buChar char="Ø"/>
              </a:pPr>
              <a:r>
                <a:rPr lang="ru-RU" sz="3200" b="1" i="1" dirty="0">
                  <a:solidFill>
                    <a:schemeClr val="bg1"/>
                  </a:solidFill>
                  <a:latin typeface="Tahoma" pitchFamily="34" charset="0"/>
                </a:rPr>
                <a:t>Планирование семьи и беременности .</a:t>
              </a:r>
              <a:endParaRPr lang="ru-RU" sz="3200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endParaRPr lang="ru-RU" sz="3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chemeClr val="bg1"/>
                </a:solidFill>
                <a:latin typeface="Arial" charset="0"/>
              </a:rPr>
              <a:t>Профилактика.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323528" y="1916832"/>
            <a:ext cx="8568952" cy="45601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chemeClr val="hlink"/>
                </a:solidFill>
                <a:latin typeface="Arial" charset="0"/>
              </a:rPr>
              <a:t>Раннее выявление ВИЧ- инфицированных и их лечение.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chemeClr val="hlink"/>
                </a:solidFill>
                <a:latin typeface="Arial" charset="0"/>
              </a:rPr>
              <a:t>Обследование контактных ч/</a:t>
            </a:r>
            <a:r>
              <a:rPr lang="ru-RU" sz="2800" b="1" i="1" dirty="0" err="1" smtClean="0">
                <a:solidFill>
                  <a:schemeClr val="hlink"/>
                </a:solidFill>
                <a:latin typeface="Arial" charset="0"/>
              </a:rPr>
              <a:t>з</a:t>
            </a:r>
            <a:r>
              <a:rPr lang="ru-RU" sz="2800" b="1" i="1" dirty="0" smtClean="0">
                <a:solidFill>
                  <a:schemeClr val="hlink"/>
                </a:solidFill>
                <a:latin typeface="Arial" charset="0"/>
              </a:rPr>
              <a:t> работу кабинетов анонимного обследования и тестирования на ВИЧ.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>ВИЧ-инфекция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едленно прогрессирующее инфекционное заболевание, вызываемое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вирусом иммунодефицита человека,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поражающего прежде всего  иммунную систему, в результате чего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организм становится высоко восприимчив к  инфекциям , что приводит в конечном итоге к гибели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СПИД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конечная стадия развития ВИЧ-инфекции.</a:t>
            </a:r>
          </a:p>
        </p:txBody>
      </p:sp>
      <p:sp>
        <p:nvSpPr>
          <p:cNvPr id="16387" name="Rectangl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2800" smtClean="0"/>
          </a:p>
        </p:txBody>
      </p:sp>
      <p:pic>
        <p:nvPicPr>
          <p:cNvPr id="16388" name="Picture 4" descr="0016-016-Sp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700213"/>
            <a:ext cx="3743325" cy="4321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60350"/>
            <a:ext cx="8458200" cy="1325563"/>
          </a:xfr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435280" cy="452596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sz="3600" b="1" u="sng" dirty="0" smtClean="0"/>
              <a:t>СПб ГБУЗ «Центр СПИД и инфекционных заболеваний»</a:t>
            </a:r>
            <a:r>
              <a:rPr lang="ru-RU" sz="3600" b="1" u="sng" dirty="0" smtClean="0">
                <a:solidFill>
                  <a:schemeClr val="bg1"/>
                </a:solidFill>
                <a:latin typeface="Arial" charset="0"/>
              </a:rPr>
              <a:t>: </a:t>
            </a:r>
          </a:p>
          <a:p>
            <a:pPr algn="ctr">
              <a:buNone/>
              <a:defRPr/>
            </a:pPr>
            <a:r>
              <a:rPr lang="ru-RU" sz="3400" dirty="0" smtClean="0"/>
              <a:t>г. Санкт-Петербург, </a:t>
            </a:r>
            <a:r>
              <a:rPr lang="ru-RU" sz="3400" dirty="0" err="1" smtClean="0"/>
              <a:t>наб</a:t>
            </a:r>
            <a:r>
              <a:rPr lang="ru-RU" sz="3400" dirty="0" smtClean="0"/>
              <a:t>. Обводного канала, </a:t>
            </a:r>
          </a:p>
          <a:p>
            <a:pPr algn="ctr">
              <a:buNone/>
              <a:defRPr/>
            </a:pPr>
            <a:r>
              <a:rPr lang="ru-RU" sz="3400" dirty="0" smtClean="0"/>
              <a:t>дом 179, 251-08-53</a:t>
            </a:r>
            <a:r>
              <a:rPr lang="ru-RU" sz="3400" b="1" dirty="0" smtClean="0">
                <a:solidFill>
                  <a:schemeClr val="bg1"/>
                </a:solidFill>
                <a:latin typeface="Arial" charset="0"/>
              </a:rPr>
              <a:t>  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        </a:t>
            </a:r>
          </a:p>
          <a:p>
            <a:r>
              <a:rPr lang="ru-RU" dirty="0" smtClean="0"/>
              <a:t>Горячая линия Центра:</a:t>
            </a:r>
            <a:r>
              <a:rPr lang="ru-RU" b="1" dirty="0" smtClean="0"/>
              <a:t> 955-27-00 (пн.-пт. с 9:30 до 16:00)</a:t>
            </a:r>
            <a:endParaRPr lang="ru-RU" dirty="0" smtClean="0"/>
          </a:p>
          <a:p>
            <a:r>
              <a:rPr lang="ru-RU" dirty="0" smtClean="0"/>
              <a:t>Анонимный кабинет:</a:t>
            </a:r>
            <a:r>
              <a:rPr lang="ru-RU" b="1" dirty="0" smtClean="0"/>
              <a:t> 246-70-98</a:t>
            </a:r>
            <a:r>
              <a:rPr lang="ru-RU" dirty="0" smtClean="0"/>
              <a:t> </a:t>
            </a:r>
            <a:r>
              <a:rPr lang="ru-RU" b="1" dirty="0" smtClean="0"/>
              <a:t>(консультации с 9:00 до 20:00; с тестированием - пн.-чт. с 9:00 до 19:00, пт. с 9:00 до 13:00)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Регистратура лаборатории:</a:t>
            </a:r>
            <a:r>
              <a:rPr lang="ru-RU" b="1" dirty="0" smtClean="0"/>
              <a:t>  246-70-99 (с 9:00 до 13:00)</a:t>
            </a:r>
            <a:endParaRPr lang="ru-RU" dirty="0" smtClean="0"/>
          </a:p>
          <a:p>
            <a:r>
              <a:rPr lang="ru-RU" dirty="0" smtClean="0"/>
              <a:t>Информация о стоимости анализов и платных услуг: </a:t>
            </a:r>
            <a:r>
              <a:rPr lang="ru-RU" b="1" dirty="0" smtClean="0"/>
              <a:t>246-70-81 (с 8:00 до 16:00)</a:t>
            </a:r>
            <a:endParaRPr lang="ru-RU" dirty="0" smtClean="0"/>
          </a:p>
          <a:p>
            <a:r>
              <a:rPr lang="ru-RU" dirty="0" smtClean="0"/>
              <a:t>Справочное: </a:t>
            </a:r>
            <a:r>
              <a:rPr lang="ru-RU" b="1" dirty="0" smtClean="0"/>
              <a:t>246-70-70</a:t>
            </a:r>
            <a:r>
              <a:rPr lang="ru-RU" dirty="0" smtClean="0"/>
              <a:t> </a:t>
            </a:r>
            <a:r>
              <a:rPr lang="ru-RU" b="1" dirty="0" smtClean="0"/>
              <a:t>(с 9:15 до 16:00)</a:t>
            </a: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Анализ на ВИЧ бесплатно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16624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Петербуржцы смогут бесплатно провериться на ВИЧ в рамках ежегодной акции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Пройти тестирование можно с 25 ноября по 5 декабря.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декабря отмечается Всемирный день борьбы со СПИДом, который в этом году проходит под общим девизом «Ликвидировать неравенство. Покончить со СПИДом. Прекратить пандемии». В рамках акции каждый петербуржец сможет бесплатно сдать анализ на ВИЧ-инфекцию. Об этом сообщает пресс-служба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Пройти тестирование можно будет в Научном центре по профилактике и борьбе со СПИДом, созданном на базе НИИ Эпидемиологии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Также в Петербурге с 25 ноября по 3 декабря будет открыта «горячая линия» по вопросам профилактики ВИЧ-инфекции. На нее можно будет обратиться анонимно по тел – 8-800-555-49-43 или 812-764-02-48.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hlink"/>
                </a:solidFill>
                <a:latin typeface="Times New Roman" pitchFamily="18" charset="0"/>
              </a:rPr>
              <a:t>Инструкция</a:t>
            </a:r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За несколько дней до и в день сдачи крови ограничьте употребление жирных продуктов. Ешьте все низкокалорийное, без содержания жиров. </a:t>
            </a:r>
          </a:p>
          <a:p>
            <a:pPr eaLnBrk="1" hangingPunct="1">
              <a:lnSpc>
                <a:spcPct val="80000"/>
              </a:lnSpc>
              <a:buFont typeface="Calibri" pitchFamily="34" charset="0"/>
              <a:buChar char="•"/>
            </a:pPr>
            <a:r>
              <a:rPr lang="ru-RU" sz="2400" dirty="0" smtClean="0">
                <a:latin typeface="Times New Roman" pitchFamily="18" charset="0"/>
              </a:rPr>
              <a:t>Сладкое тоже лучше не есть. </a:t>
            </a:r>
          </a:p>
          <a:p>
            <a:pPr eaLnBrk="1" hangingPunct="1">
              <a:lnSpc>
                <a:spcPct val="80000"/>
              </a:lnSpc>
              <a:buFont typeface="Calibri" pitchFamily="34" charset="0"/>
              <a:buChar char="•"/>
            </a:pPr>
            <a:r>
              <a:rPr lang="ru-RU" sz="2400" dirty="0" smtClean="0">
                <a:latin typeface="Times New Roman" pitchFamily="18" charset="0"/>
              </a:rPr>
              <a:t>В назначенный день спокойно отправляйтесь на сдачу крови на ВИЧ-инфекцию. </a:t>
            </a:r>
          </a:p>
          <a:p>
            <a:pPr eaLnBrk="1" hangingPunct="1">
              <a:lnSpc>
                <a:spcPct val="80000"/>
              </a:lnSpc>
              <a:buFont typeface="Calibri" pitchFamily="34" charset="0"/>
              <a:buChar char="•"/>
            </a:pPr>
            <a:r>
              <a:rPr lang="ru-RU" sz="2400" dirty="0" smtClean="0">
                <a:latin typeface="Times New Roman" pitchFamily="18" charset="0"/>
              </a:rPr>
              <a:t>Результат вы узнаете не ранее, чем через несколько дней или даже через две недели. Связано это с процессом исследования крови, который нельзя ускорить.</a:t>
            </a:r>
          </a:p>
          <a:p>
            <a:pPr eaLnBrk="1" hangingPunct="1">
              <a:lnSpc>
                <a:spcPct val="80000"/>
              </a:lnSpc>
              <a:buFont typeface="Calibri" pitchFamily="34" charset="0"/>
              <a:buNone/>
            </a:pPr>
            <a:r>
              <a:rPr lang="ru-RU" sz="2400" b="1" dirty="0" smtClean="0">
                <a:latin typeface="Times New Roman" pitchFamily="18" charset="0"/>
              </a:rPr>
              <a:t>                                           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Полезный совет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      </a:t>
            </a:r>
            <a:r>
              <a:rPr lang="ru-RU" sz="2400" u="sng" dirty="0" smtClean="0">
                <a:solidFill>
                  <a:schemeClr val="hlink"/>
                </a:solidFill>
                <a:latin typeface="Times New Roman" pitchFamily="18" charset="0"/>
              </a:rPr>
              <a:t>Положительный первичный результат не может быть на 100% достоверным, так как иногда происходит ошибка в результате исследований. 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         Успокойтесь и пересдайте кровь еще раз через 2-3 дня.</a:t>
            </a:r>
          </a:p>
          <a:p>
            <a:pPr eaLnBrk="1" hangingPunct="1">
              <a:buFont typeface="Arial" charset="0"/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C00000"/>
                </a:solidFill>
                <a:latin typeface="Times New Roman" pitchFamily="18" charset="0"/>
              </a:rPr>
              <a:t>Спасибо за внимание!</a:t>
            </a:r>
          </a:p>
        </p:txBody>
      </p:sp>
      <p:pic>
        <p:nvPicPr>
          <p:cNvPr id="50178" name="Содержимое 3" descr="00137278ce1c1223b3a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557338"/>
            <a:ext cx="6788150" cy="4525962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b_speciale-topics-en-maatschappelijke-omgangsvormen_7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95475"/>
            <a:ext cx="7239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</a:rPr>
              <a:t>Эпидемическая ситуация.</a:t>
            </a:r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В течение последних 35 лет неуклонно растет эпидемия СПИДА, что подтверждается данными статистики</a:t>
            </a:r>
            <a:r>
              <a:rPr lang="en-US" sz="2400" b="1" dirty="0" smtClean="0">
                <a:latin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    78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млн. </a:t>
            </a:r>
            <a:r>
              <a:rPr lang="ru-RU" sz="2400" b="1" dirty="0" smtClean="0">
                <a:latin typeface="Times New Roman" pitchFamily="18" charset="0"/>
              </a:rPr>
              <a:t>человек заразились ВИЧ, 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35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млн. </a:t>
            </a:r>
            <a:r>
              <a:rPr lang="ru-RU" sz="2400" b="1" dirty="0" smtClean="0">
                <a:latin typeface="Times New Roman" pitchFamily="18" charset="0"/>
              </a:rPr>
              <a:t> человек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     погибли от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СПИДа</a:t>
            </a:r>
            <a:r>
              <a:rPr lang="ru-RU" sz="2400" b="1" dirty="0" smtClean="0">
                <a:latin typeface="Times New Roman" pitchFamily="18" charset="0"/>
              </a:rPr>
              <a:t>.</a:t>
            </a:r>
            <a:r>
              <a:rPr lang="ru-RU" sz="2400" b="1" dirty="0" smtClean="0"/>
              <a:t>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6" descr="AID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76600"/>
            <a:ext cx="50292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</a:rPr>
              <a:t>Статистика.</a:t>
            </a:r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395536" y="1052737"/>
            <a:ext cx="8229600" cy="302433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По данным доклада ЮНЭЙДС 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 i="1" dirty="0" smtClean="0">
                <a:latin typeface="Times New Roman" pitchFamily="18" charset="0"/>
              </a:rPr>
              <a:t>«</a:t>
            </a:r>
            <a:r>
              <a:rPr lang="ru-RU" sz="2400" b="1" i="1" dirty="0" smtClean="0">
                <a:latin typeface="Times New Roman" pitchFamily="18" charset="0"/>
              </a:rPr>
              <a:t>Пробелы в профилактике ВИЧ</a:t>
            </a:r>
            <a:r>
              <a:rPr lang="ru-RU" sz="2400" i="1" dirty="0" smtClean="0">
                <a:latin typeface="Times New Roman" pitchFamily="18" charset="0"/>
              </a:rPr>
              <a:t>»  </a:t>
            </a:r>
            <a:r>
              <a:rPr lang="ru-RU" sz="2400" dirty="0" smtClean="0">
                <a:latin typeface="Times New Roman" pitchFamily="18" charset="0"/>
              </a:rPr>
              <a:t>каждый год во всем мире в течение по крайней мере последних пяти лет примерно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1,9 миллиона</a:t>
            </a:r>
            <a:r>
              <a:rPr lang="ru-RU" sz="2400" dirty="0" smtClean="0">
                <a:latin typeface="Times New Roman" pitchFamily="18" charset="0"/>
              </a:rPr>
              <a:t> взрослых инфицируются ВИЧ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     и неуклонно растет число новых случаев ВИЧ-инфекции в разных регионах континента.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Поэтому очевидным является </a:t>
            </a:r>
            <a:r>
              <a:rPr lang="ru-RU" sz="2400" i="1" dirty="0" smtClean="0">
                <a:latin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</a:rPr>
              <a:t>необходимость в расширении мероприятий по профилактике ВИЧ для выполнения стратегии ЮНЭЙДС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«Ускорение: прекращение эпидемии СПИДа к 2030 году».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5" descr="225 Всемирный день борьбы со СПИД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>Статистика</a:t>
            </a:r>
            <a:r>
              <a:rPr lang="ru-RU" sz="3200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>в период </a:t>
            </a:r>
            <a:b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>с 2015 по 2020гг</a:t>
            </a:r>
            <a:r>
              <a:rPr lang="ru-RU" sz="3200" b="1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343400" y="1447800"/>
            <a:ext cx="4648200" cy="4876800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В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</a:rPr>
              <a:t>странах Восточной Европы и Центральной Азии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 наблюдается увеличение ежегодного числа новых случаев ВИЧ-инфекции на 57%.</a:t>
            </a:r>
          </a:p>
          <a:p>
            <a:pPr eaLnBrk="1" hangingPunct="1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i="1" u="sng" dirty="0" smtClean="0">
                <a:solidFill>
                  <a:srgbClr val="FF0000"/>
                </a:solidFill>
                <a:latin typeface="Arial" charset="0"/>
              </a:rPr>
              <a:t>А в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</a:rPr>
              <a:t> странах Карибского бассейна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 после нескольких лет стабильного снижения заболеваемости вновь отмечается рост ежегодного числа новых случаев ВИЧ-инфекции на 9%.</a:t>
            </a:r>
          </a:p>
          <a:p>
            <a:pPr eaLnBrk="1" hangingPunct="1"/>
            <a:endParaRPr lang="ru-RU" sz="2400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 descr="40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6503988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3505200" y="2438400"/>
            <a:ext cx="5334000" cy="3535363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Ни в одном из других регионов мира не наблюдалось значительного снижения числа новых случаев ВИЧ-инфекции.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3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922338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Статистика по России.</a:t>
            </a:r>
          </a:p>
        </p:txBody>
      </p:sp>
      <p:sp>
        <p:nvSpPr>
          <p:cNvPr id="23554" name="Объект 4"/>
          <p:cNvSpPr>
            <a:spLocks noGrp="1"/>
          </p:cNvSpPr>
          <p:nvPr>
            <p:ph idx="1"/>
          </p:nvPr>
        </p:nvSpPr>
        <p:spPr>
          <a:xfrm>
            <a:off x="251520" y="1196975"/>
            <a:ext cx="8712967" cy="4929188"/>
          </a:xfrm>
        </p:spPr>
        <p:txBody>
          <a:bodyPr/>
          <a:lstStyle/>
          <a:p>
            <a:pPr algn="ctr">
              <a:buNone/>
            </a:pPr>
            <a:r>
              <a:rPr lang="ru-RU" sz="1800" b="1" u="sng" dirty="0" smtClean="0"/>
              <a:t>   </a:t>
            </a:r>
            <a:r>
              <a:rPr lang="ru-RU" sz="2000" b="1" u="sng" dirty="0" smtClean="0"/>
              <a:t>Справка</a:t>
            </a:r>
          </a:p>
          <a:p>
            <a:pPr algn="ctr">
              <a:buNone/>
            </a:pPr>
            <a:r>
              <a:rPr lang="ru-RU" sz="2000" b="1" u="sng" dirty="0" smtClean="0"/>
              <a:t>ВИЧ-инфекция в Российской Федерации на 30 июня 2021 г.</a:t>
            </a:r>
          </a:p>
          <a:p>
            <a:r>
              <a:rPr lang="ru-RU" sz="1400" dirty="0" smtClean="0"/>
              <a:t>По состоянию на 30 июня 2021 г. среди граждан Российской Федерации было зарегистрировано </a:t>
            </a:r>
            <a:r>
              <a:rPr lang="ru-RU" sz="1600" b="1" dirty="0" smtClean="0">
                <a:solidFill>
                  <a:srgbClr val="FF0000"/>
                </a:solidFill>
              </a:rPr>
              <a:t>1 528 356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человек с подтвержденным в иммунном </a:t>
            </a:r>
            <a:r>
              <a:rPr lang="ru-RU" sz="1400" dirty="0" err="1" smtClean="0"/>
              <a:t>блоте</a:t>
            </a:r>
            <a:r>
              <a:rPr lang="ru-RU" sz="1400" dirty="0" smtClean="0"/>
              <a:t>  диагнозом «ВИЧ-инфекция» (по предварительным данным персонифицированного учета случаев ВИЧ-инфекции), в том числе: </a:t>
            </a:r>
            <a:r>
              <a:rPr lang="ru-RU" sz="1600" b="1" dirty="0" smtClean="0">
                <a:solidFill>
                  <a:srgbClr val="FF0000"/>
                </a:solidFill>
              </a:rPr>
              <a:t>1 122 879</a:t>
            </a:r>
            <a:r>
              <a:rPr lang="ru-RU" sz="1600" b="1" dirty="0" smtClean="0"/>
              <a:t> </a:t>
            </a:r>
            <a:r>
              <a:rPr lang="ru-RU" sz="1400" dirty="0" smtClean="0"/>
              <a:t>россиян, живущих с ВИЧ, и </a:t>
            </a:r>
            <a:r>
              <a:rPr lang="ru-RU" sz="1600" b="1" dirty="0" smtClean="0">
                <a:solidFill>
                  <a:srgbClr val="FF0000"/>
                </a:solidFill>
              </a:rPr>
              <a:t>405 477 </a:t>
            </a:r>
            <a:r>
              <a:rPr lang="ru-RU" sz="1400" dirty="0" smtClean="0"/>
              <a:t>умерших.</a:t>
            </a:r>
          </a:p>
          <a:p>
            <a:r>
              <a:rPr lang="ru-RU" sz="1400" dirty="0" smtClean="0"/>
              <a:t>По предварительным данным за первые </a:t>
            </a:r>
            <a:r>
              <a:rPr lang="ru-RU" sz="1400" b="1" dirty="0" smtClean="0"/>
              <a:t>6 месяцев 2021 года умерло 14 865 </a:t>
            </a:r>
            <a:r>
              <a:rPr lang="ru-RU" sz="1400" dirty="0" smtClean="0"/>
              <a:t>инфицированных ВИЧ, что на 3,0% больше, чем за тот же период 2020 года. Умирают инфицированные ВИЧ в молодом возрасте – в 2020 г. в среднем в 42 года. Ведущей причиной летальных исходов среди инфицированных ВИЧ остается туберкулез.</a:t>
            </a:r>
          </a:p>
          <a:p>
            <a:r>
              <a:rPr lang="ru-RU" sz="1400" dirty="0" smtClean="0"/>
              <a:t>По предварительным персонифицированным данным за </a:t>
            </a:r>
            <a:r>
              <a:rPr lang="ru-RU" sz="1400" b="1" dirty="0" smtClean="0"/>
              <a:t>6 месяцев 2021 года было сообщено о 36 759 </a:t>
            </a:r>
            <a:r>
              <a:rPr lang="ru-RU" sz="1400" dirty="0" smtClean="0"/>
              <a:t>новых случаях выявления ВИЧ-инфекции</a:t>
            </a:r>
          </a:p>
          <a:p>
            <a:pPr>
              <a:buNone/>
            </a:pPr>
            <a:endParaRPr lang="ru-RU" sz="1400" dirty="0" smtClean="0"/>
          </a:p>
          <a:p>
            <a:pPr marL="0" indent="0"/>
            <a:r>
              <a:rPr lang="ru-RU" sz="1400" dirty="0" smtClean="0"/>
              <a:t> Доказано, что ВИЧ/СПИД занимает 7-е место в структуре смертности мужчин и женщин. </a:t>
            </a:r>
          </a:p>
          <a:p>
            <a:pPr marL="0" indent="0"/>
            <a:r>
              <a:rPr lang="ru-RU" sz="1400" dirty="0" smtClean="0"/>
              <a:t> </a:t>
            </a:r>
            <a:r>
              <a:rPr lang="ru-RU" sz="1400" u="sng" dirty="0" smtClean="0"/>
              <a:t>Эпидемическая ситуация в РФ свидетельствует:</a:t>
            </a:r>
          </a:p>
          <a:p>
            <a:pPr marL="0" indent="0">
              <a:buFont typeface="Arial" charset="0"/>
              <a:buNone/>
            </a:pPr>
            <a:r>
              <a:rPr lang="ru-RU" sz="1400" dirty="0" smtClean="0"/>
              <a:t>   -   всего зарегистрировано случаев ВИЧ инфицированных находящихся в местах лишения свободы - </a:t>
            </a:r>
            <a:r>
              <a:rPr lang="ru-RU" sz="1400" dirty="0" smtClean="0">
                <a:solidFill>
                  <a:srgbClr val="FF0000"/>
                </a:solidFill>
              </a:rPr>
              <a:t>55 687</a:t>
            </a:r>
            <a:r>
              <a:rPr lang="ru-RU" sz="1400" dirty="0" smtClean="0"/>
              <a:t> россиян,;</a:t>
            </a:r>
          </a:p>
          <a:p>
            <a:pPr marL="0" indent="0">
              <a:buFont typeface="Arial" charset="0"/>
              <a:buNone/>
            </a:pPr>
            <a:r>
              <a:rPr lang="ru-RU" sz="1400" dirty="0" smtClean="0"/>
              <a:t>   - </a:t>
            </a:r>
            <a:r>
              <a:rPr lang="ru-RU" sz="1400" dirty="0" smtClean="0">
                <a:solidFill>
                  <a:srgbClr val="FF0000"/>
                </a:solidFill>
              </a:rPr>
              <a:t>45 тыс</a:t>
            </a:r>
            <a:r>
              <a:rPr lang="ru-RU" sz="1400" dirty="0" smtClean="0"/>
              <a:t>. человек из них имеют активную стадию туберкулёза;  а  у </a:t>
            </a:r>
            <a:r>
              <a:rPr lang="ru-RU" sz="1400" dirty="0" smtClean="0">
                <a:solidFill>
                  <a:srgbClr val="FF0000"/>
                </a:solidFill>
              </a:rPr>
              <a:t>5 154</a:t>
            </a:r>
            <a:r>
              <a:rPr lang="ru-RU" sz="1400" dirty="0" smtClean="0"/>
              <a:t> заключённых – </a:t>
            </a:r>
            <a:r>
              <a:rPr lang="ru-RU" sz="1400" u="sng" dirty="0" smtClean="0"/>
              <a:t>Турбо ВИЧ</a:t>
            </a:r>
            <a:r>
              <a:rPr lang="ru-RU" sz="1400" dirty="0" smtClean="0"/>
              <a:t>. </a:t>
            </a:r>
          </a:p>
          <a:p>
            <a:pPr marL="0" indent="0"/>
            <a:r>
              <a:rPr lang="ru-RU" sz="1400" dirty="0" smtClean="0"/>
              <a:t> Таким образом,  одной  из  основных  причин  смерти людей  как в РФ, так и  во всём мире среди  ВИЧ-инфицированных  является  туберкулёз.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43204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САНКТ-ПЕТЕРБУРГСКИЙ ЦЕНТР СПИД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Информационный бюллетень «ВИЧ-инфекция в Санкт-Петербурге по состоянию на 01.07.2021г.»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04056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за весь период наблюдения выявлено 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01.07.2021г. – 61 149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случаев ВИЧ-инфекции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жителей Санкт-Петербурга (включая умерших).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6 месяцев 2021 года выявлено всего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1 285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случаев ВИЧ-инфекции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Из них у граждан России было выявлено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1 141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новых случаев, включая жителей Санкт-Петербурга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751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лиц БОМЖ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иногородних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369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случаев.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2021 году ВИЧ-инфекция впервые установлена на территории Санкт-Петербурга у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 возрасте 0-14 лет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детей, в том числе до 1 года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человека, из них родились в 2021 году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человека, от 1 до 2 лет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человек, от 3 до 6 лет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человек, от 7 до 14 лет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человека; 15-17 лет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человека).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Охват медицинским освидетельствованием на ВИЧ-инфекцию российских граждан за 6 месяцев 2021 года составил 10,1% (544 012 человека), что на 1,1% меньше, чем за аналогичный период 2020 года; с учетом иностранных граждан охват скринингом составил 11,1% (600 382 человека), что на 12,3% меньше, чем за аналогичный период 2020 года.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/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Санкт-Петербурге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отмечается увеличение количества новых случаев и заболеваемости ВИЧ-инфекцией среди постоянных жителей (на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18,0% больше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чем за 6 месяцев 2020 года и на 4,1% меньше, чем за 6 месяцев 2019 года),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преобладание полового путь инфицирования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Медицинская помощь пациентам оказывается в рамках запланированных показателей. Отмечается уменьшение числа обследуемых лиц на ВИЧ-инфекцию в городе в период эпидемии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инфекции.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1139</Words>
  <Application>Microsoft Office PowerPoint</Application>
  <PresentationFormat>Экран (4:3)</PresentationFormat>
  <Paragraphs>100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ВИЧ-инфекция</vt:lpstr>
      <vt:lpstr>Эпидемическая ситуация.</vt:lpstr>
      <vt:lpstr>Статистика.</vt:lpstr>
      <vt:lpstr>Статистика в период  с 2015 по 2020гг.</vt:lpstr>
      <vt:lpstr>Слайд 6</vt:lpstr>
      <vt:lpstr>Статистика по России.</vt:lpstr>
      <vt:lpstr> САНКТ-ПЕТЕРБУРГСКИЙ ЦЕНТР СПИД Информационный бюллетень «ВИЧ-инфекция в Санкт-Петербурге по состоянию на 01.07.2021г.» </vt:lpstr>
      <vt:lpstr>Слайд 9</vt:lpstr>
      <vt:lpstr>Слайд 10</vt:lpstr>
      <vt:lpstr>Что необходимо знать каждому</vt:lpstr>
      <vt:lpstr>Ведущие факторы распространения ВИЧ - инфекции:</vt:lpstr>
      <vt:lpstr>Слайд 13</vt:lpstr>
      <vt:lpstr>КЛИНИКА.</vt:lpstr>
      <vt:lpstr>Кандидозы</vt:lpstr>
      <vt:lpstr>Саркома Капоши</vt:lpstr>
      <vt:lpstr>Туберкулез легких у ВИЧ-больного</vt:lpstr>
      <vt:lpstr>Профилактика ВИЧ-инфекции.</vt:lpstr>
      <vt:lpstr>Профилактика.</vt:lpstr>
      <vt:lpstr>Слайд 20</vt:lpstr>
      <vt:lpstr>Анализ на ВИЧ бесплатно</vt:lpstr>
      <vt:lpstr>Инструкция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БОРЬБЫ СО СПИДОМ 2016 ГОДА</dc:title>
  <dc:creator>Home</dc:creator>
  <cp:lastModifiedBy>Вадим</cp:lastModifiedBy>
  <cp:revision>117</cp:revision>
  <dcterms:created xsi:type="dcterms:W3CDTF">2016-11-15T15:37:42Z</dcterms:created>
  <dcterms:modified xsi:type="dcterms:W3CDTF">2022-12-02T11:59:47Z</dcterms:modified>
</cp:coreProperties>
</file>