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93" r:id="rId2"/>
    <p:sldId id="29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8" r:id="rId33"/>
    <p:sldId id="287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5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830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61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4674A04-D6BD-4E70-805F-B926094D014A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CDFBDF-5F16-4347-A8DE-54C97EFFAF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484505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 panose="020B0604030504040204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5" Target="../media/image8.jpeg" Type="http://schemas.openxmlformats.org/officeDocument/2006/relationships/image"/><Relationship Id="rId4" Target="../media/image2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39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40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5.xml"/><Relationship Id="rId26" Type="http://schemas.openxmlformats.org/officeDocument/2006/relationships/slide" Target="slide23.xml"/><Relationship Id="rId3" Type="http://schemas.openxmlformats.org/officeDocument/2006/relationships/slide" Target="slide5.xml"/><Relationship Id="rId21" Type="http://schemas.openxmlformats.org/officeDocument/2006/relationships/slide" Target="slide28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24.xml"/><Relationship Id="rId25" Type="http://schemas.openxmlformats.org/officeDocument/2006/relationships/slide" Target="slide22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7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1.xml"/><Relationship Id="rId32" Type="http://schemas.openxmlformats.org/officeDocument/2006/relationships/slide" Target="slide34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0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19.xml"/><Relationship Id="rId27" Type="http://schemas.openxmlformats.org/officeDocument/2006/relationships/slide" Target="slide29.xml"/><Relationship Id="rId30" Type="http://schemas.openxmlformats.org/officeDocument/2006/relationships/slide" Target="slide32.xml"/></Relationships>
</file>

<file path=ppt/slides/_rels/slide30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image8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 ?><Relationships xmlns="http://schemas.openxmlformats.org/package/2006/relationships"><Relationship Id="rId3" Target="slide3.xml" Type="http://schemas.openxmlformats.org/officeDocument/2006/relationships/slide"/><Relationship Id="rId7" Target="../media/image8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7.jpeg" Type="http://schemas.openxmlformats.org/officeDocument/2006/relationships/image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3" Target="../media/image12.jpeg" Type="http://schemas.openxmlformats.org/officeDocument/2006/relationships/image"/><Relationship Id="rId7" Target="../media/image16.jpeg" Type="http://schemas.openxmlformats.org/officeDocument/2006/relationships/image"/><Relationship Id="rId2" Target="slide3.xml" Type="http://schemas.openxmlformats.org/officeDocument/2006/relationships/slide"/><Relationship Id="rId1" Target="../slideLayouts/slideLayout7.xml" Type="http://schemas.openxmlformats.org/officeDocument/2006/relationships/slideLayout"/><Relationship Id="rId6" Target="../media/image15.jpeg" Type="http://schemas.openxmlformats.org/officeDocument/2006/relationships/image"/><Relationship Id="rId5" Target="../media/image14.jpeg" Type="http://schemas.openxmlformats.org/officeDocument/2006/relationships/image"/><Relationship Id="rId10" Target="../media/image8.jpeg" Type="http://schemas.openxmlformats.org/officeDocument/2006/relationships/image"/><Relationship Id="rId4" Target="../media/image13.jpeg" Type="http://schemas.openxmlformats.org/officeDocument/2006/relationships/image"/><Relationship Id="rId9" Target="../media/image18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20688"/>
            <a:ext cx="5721439" cy="5201424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rtlCol="0">
            <a:prstTxWarp prst="textStop">
              <a:avLst>
                <a:gd name="adj" fmla="val 2340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5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своя</a:t>
            </a:r>
            <a:r>
              <a:rPr lang="ru-RU" sz="85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</a:p>
          <a:p>
            <a:pPr algn="ctr"/>
            <a:r>
              <a:rPr lang="ru-RU" sz="85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857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игра</a:t>
            </a:r>
            <a:r>
              <a:rPr lang="ru-RU" sz="23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ru-RU" sz="239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050" name="Picture 2" descr="C:\Users\Elena\Desktop\Новая папка\1674625515_grizly-club-p-mudraya-sova-klipart-2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8098" y="1196752"/>
            <a:ext cx="402590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358214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2360" y="0"/>
            <a:ext cx="296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Назови сказку 20 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052736"/>
            <a:ext cx="72237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 panose="02020603050405020304"/>
              <a:buNone/>
            </a:pPr>
            <a:r>
              <a:rPr lang="en-US" sz="2800" b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«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Год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другой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проходит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мирно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 panose="02020603050405020304"/>
              <a:buNone/>
            </a:pPr>
            <a:r>
              <a:rPr lang="ru-RU" sz="2800" b="1" i="1" dirty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Петушок сидит все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смирно…»</a:t>
            </a:r>
            <a:endParaRPr lang="ru-RU" sz="2800" b="1" i="1" dirty="0">
              <a:solidFill>
                <a:srgbClr val="FFC000"/>
              </a:solidFill>
              <a:latin typeface="Georgia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 panose="02020603050405020304"/>
              <a:buNone/>
            </a:pPr>
            <a:endParaRPr lang="ru-RU" sz="2800" dirty="0">
              <a:solidFill>
                <a:srgbClr val="FFC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Times New Roman" panose="02020603050405020304"/>
              <a:buNone/>
            </a:pPr>
            <a:r>
              <a:rPr lang="ru-RU" sz="2800" dirty="0">
                <a:solidFill>
                  <a:srgbClr val="FFC000"/>
                </a:solidFill>
              </a:rPr>
              <a:t>                                        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3272790" cy="420370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276872"/>
            <a:ext cx="5006975" cy="3755390"/>
          </a:xfrm>
          <a:prstGeom prst="rect">
            <a:avLst/>
          </a:prstGeom>
        </p:spPr>
      </p:pic>
      <p:pic>
        <p:nvPicPr>
          <p:cNvPr id="11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31640" y="404664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</a:rPr>
              <a:t>Из какой сказки строки: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5380" y="0"/>
            <a:ext cx="292862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Назови сказку 30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2158365" y="3637915"/>
            <a:ext cx="6356985" cy="6451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l"/>
            <a:r>
              <a:rPr altLang="en-US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pPr algn="l"/>
            <a:r>
              <a:rPr altLang="en-US" lang="ru-RU">
                <a:latin charset="0" panose="02020603050405020304" pitchFamily="18" typeface="Times New Roman"/>
                <a:cs charset="0" panose="02020603050405020304" pitchFamily="18" typeface="Times New Roman"/>
              </a:rPr>
              <a:t>                                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3302000" y="2413635"/>
            <a:ext cx="2540000" cy="36830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endParaRPr altLang="en-US" lang="ru-RU"/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971600" y="1124744"/>
            <a:ext cx="7837170" cy="954107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/>
          <a:p>
            <a:pPr algn="ctr"/>
            <a:r>
              <a:rPr altLang="en-US" b="1" dirty="0" i="1" lang="ru-RU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«Ах, ты мерзкое стекло,</a:t>
            </a:r>
          </a:p>
          <a:p>
            <a:pPr algn="ctr"/>
            <a:r>
              <a:rPr altLang="en-US" b="1" dirty="0" i="1" lang="ru-RU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Это врешь ты мне </a:t>
            </a:r>
            <a:r>
              <a:rPr altLang="en-US" b="1" dirty="0" i="1" lang="ru-RU" smtClean="0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назло…»</a:t>
            </a:r>
            <a:endParaRPr altLang="en-US" b="1" dirty="0" i="1" lang="ru-RU" sz="2800">
              <a:solidFill>
                <a:srgbClr val="FFC000"/>
              </a:solidFill>
              <a:latin charset="0" pitchFamily="18" typeface="Georgia"/>
              <a:cs charset="0" panose="02040503050406030204" pitchFamily="18" typeface="Cambri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cstate="print" r:embed="rId3"/>
          <a:srcRect b="70" l="68" t="28"/>
          <a:stretch>
            <a:fillRect/>
          </a:stretch>
        </p:blipFill>
        <p:spPr>
          <a:xfrm>
            <a:off x="2627784" y="2068922"/>
            <a:ext cx="4676162" cy="4789078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9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31640" y="476672"/>
            <a:ext cx="5208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accent1"/>
                </a:solidFill>
                <a:latin charset="0" pitchFamily="18" typeface="Georgia"/>
              </a:rPr>
              <a:t>Из какой сказки строки: </a:t>
            </a: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6815" y="0"/>
            <a:ext cx="287718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Назови сказку 40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0820" y="570847"/>
            <a:ext cx="6000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b="1" dirty="0" i="1" lang="ru-RU" sz="2800">
              <a:solidFill>
                <a:schemeClr val="accent1"/>
              </a:solidFill>
              <a:latin charset="0" panose="02040503050406030204" pitchFamily="18" typeface="Cambria"/>
            </a:endParaRPr>
          </a:p>
          <a:p>
            <a:pPr algn="ctr"/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«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Три </a:t>
            </a:r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девицы под окном,</a:t>
            </a:r>
          </a:p>
          <a:p>
            <a:pPr algn="ctr"/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Пряли поздно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вечерком…»  </a:t>
            </a:r>
            <a:endParaRPr b="1" dirty="0" i="1" lang="ru-RU" sz="2800">
              <a:solidFill>
                <a:srgbClr val="FFC000"/>
              </a:solidFill>
              <a:latin charset="0" pitchFamily="18" typeface="Georgi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cstate="print" r:embed="rId3"/>
          <a:srcRect l="62" t="135"/>
          <a:stretch>
            <a:fillRect/>
          </a:stretch>
        </p:blipFill>
        <p:spPr>
          <a:xfrm>
            <a:off x="1979712" y="2416398"/>
            <a:ext cx="5400600" cy="4113308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7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404664"/>
            <a:ext cx="5208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accent1"/>
                </a:solidFill>
                <a:latin charset="0" pitchFamily="18" typeface="Georgia"/>
              </a:rPr>
              <a:t>Из какой сказки строки: </a:t>
            </a: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6185" y="0"/>
            <a:ext cx="283781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Назови сказку 50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70080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«Жил-был поп, толоконный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лоб…»</a:t>
            </a:r>
            <a:endParaRPr b="1" dirty="0" i="1" lang="ru-RU" sz="2800">
              <a:solidFill>
                <a:srgbClr val="FFC000"/>
              </a:solidFill>
              <a:latin charset="0" pitchFamily="18" typeface="Georgia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cstate="print" r:embed="rId3"/>
          <a:srcRect b="91" l="76" r="141" t="65"/>
          <a:stretch>
            <a:fillRect/>
          </a:stretch>
        </p:blipFill>
        <p:spPr>
          <a:xfrm>
            <a:off x="1564972" y="2348880"/>
            <a:ext cx="6397656" cy="4032448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10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31640" y="692696"/>
            <a:ext cx="5208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ru-RU" smtClean="0" sz="2800">
                <a:solidFill>
                  <a:schemeClr val="accent1"/>
                </a:solidFill>
                <a:latin charset="0" pitchFamily="18" typeface="Georgia"/>
              </a:rPr>
              <a:t>Из какой сказки строки: </a:t>
            </a: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1140" y="0"/>
            <a:ext cx="2562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Назови героя 10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76672"/>
            <a:ext cx="764386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«За морем царевна есть,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Что не можно глаз отвесть: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Днём свет божий затмевает,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Ночью землю освещает,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Месяц под косой блестит,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А во лбу звезда </a:t>
            </a:r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горит…»</a:t>
            </a:r>
            <a:endParaRPr lang="ru-RU" sz="24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1" y="2852937"/>
            <a:ext cx="3099815" cy="4005064"/>
          </a:xfrm>
          <a:prstGeom prst="rect">
            <a:avLst/>
          </a:prstGeom>
        </p:spPr>
      </p:pic>
      <p:pic>
        <p:nvPicPr>
          <p:cNvPr id="8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145" y="0"/>
            <a:ext cx="252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Назови героя 20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548680"/>
            <a:ext cx="5322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«Чуть опасность где видна,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Верный сторож как сосна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Шевельнется, встрепенется,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К той сторонке обернется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И кричит: «Ку-ка-ри-ку-у!</a:t>
            </a:r>
          </a:p>
          <a:p>
            <a:pPr algn="ctr"/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Царствуй, лежа на боку</a:t>
            </a:r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!»</a:t>
            </a:r>
            <a:endParaRPr lang="ru-RU" sz="2400" b="1" i="1" dirty="0" smtClean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996952"/>
            <a:ext cx="2746376" cy="3861048"/>
          </a:xfrm>
          <a:prstGeom prst="rect">
            <a:avLst/>
          </a:prstGeom>
        </p:spPr>
      </p:pic>
      <p:pic>
        <p:nvPicPr>
          <p:cNvPr id="8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000108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30" y="603250"/>
            <a:ext cx="8643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«Отпусти ты, старче, меня в море,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Дорогой за себя дам откуп,</a:t>
            </a:r>
          </a:p>
          <a:p>
            <a:pPr algn="ctr"/>
            <a:r>
              <a:rPr lang="ru-RU" sz="2400" b="1" i="1" dirty="0">
                <a:solidFill>
                  <a:srgbClr val="FFC000"/>
                </a:solidFill>
                <a:latin typeface="Georgia" pitchFamily="18" charset="0"/>
              </a:rPr>
              <a:t> Откуплюсь, чем только </a:t>
            </a:r>
            <a:r>
              <a:rPr lang="ru-RU" sz="2400" b="1" i="1" dirty="0" smtClean="0">
                <a:solidFill>
                  <a:srgbClr val="FFC000"/>
                </a:solidFill>
                <a:latin typeface="Georgia" pitchFamily="18" charset="0"/>
              </a:rPr>
              <a:t>пожелаешь…»</a:t>
            </a:r>
            <a:endParaRPr lang="ru-RU" sz="3600" b="1" i="1" dirty="0">
              <a:solidFill>
                <a:srgbClr val="FFC000"/>
              </a:solidFill>
              <a:latin typeface="Georgia" pitchFamily="18" charset="0"/>
            </a:endParaRPr>
          </a:p>
          <a:p>
            <a:pPr algn="ctr"/>
            <a:endParaRPr lang="ru-RU" sz="3600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6286625" cy="4440472"/>
          </a:xfrm>
          <a:prstGeom prst="rect">
            <a:avLst/>
          </a:prstGeom>
        </p:spPr>
      </p:pic>
      <p:pic>
        <p:nvPicPr>
          <p:cNvPr id="8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21145" y="0"/>
            <a:ext cx="2522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Назови героя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30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2250" y="0"/>
            <a:ext cx="257175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Назови героя 40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501090" y="6143644"/>
            <a:ext cx="485804" cy="557210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8515" y="603236"/>
            <a:ext cx="6858048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i="1" lang="ru-RU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«</a:t>
            </a:r>
            <a:r>
              <a:rPr b="1" dirty="0" err="1" i="1" lang="en-US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Золотой</a:t>
            </a:r>
            <a:r>
              <a:rPr b="1" dirty="0" i="1" lang="ru-RU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i="1" lang="en-US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грызет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i="1" lang="ru-RU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орех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,</a:t>
            </a:r>
            <a:endParaRPr b="1" dirty="0" i="1" lang="en-US" sz="2400" u="none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Изумрудец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i="1" lang="ru-RU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вынимает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,</a:t>
            </a:r>
            <a:endParaRPr b="1" dirty="0" i="1" lang="en-US" sz="2400" u="none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А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скорлупку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собирает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,</a:t>
            </a:r>
            <a:endParaRPr b="1" dirty="0" i="1" lang="en-US" sz="2400" u="none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Кучки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равные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кладет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,</a:t>
            </a:r>
            <a:endParaRPr b="1" dirty="0" i="1" lang="en-US" sz="2400" u="none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И с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присвисточкой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поет</a:t>
            </a:r>
            <a:endParaRPr b="1" dirty="0" i="1" lang="en-US" sz="2400" u="none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При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честном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при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всем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народе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:</a:t>
            </a:r>
            <a:endParaRPr b="1" dirty="0" i="1" lang="en-US" sz="2400" u="none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panose="02020603050405020304" typeface="Times New Roman"/>
              <a:buNone/>
            </a:pP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Во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саду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 </a:t>
            </a:r>
            <a:r>
              <a:rPr b="1" dirty="0" err="1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ли</a:t>
            </a:r>
            <a:r>
              <a:rPr b="1" dirty="0" i="1" lang="en-US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, в </a:t>
            </a:r>
            <a:r>
              <a:rPr b="1" dirty="0" err="1" i="1" lang="en-US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огороде</a:t>
            </a:r>
            <a:r>
              <a:rPr b="1" dirty="0" i="1" lang="en-US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…</a:t>
            </a:r>
            <a:r>
              <a:rPr b="1" dirty="0" i="1" lang="ru-RU" smtClean="0" sz="2400">
                <a:solidFill>
                  <a:srgbClr val="FFC000"/>
                </a:solidFill>
                <a:latin charset="0" pitchFamily="18" typeface="Georgia"/>
                <a:ea panose="02020603050405020304" typeface="Times New Roman"/>
                <a:cs panose="02020603050405020304" typeface="Times New Roman"/>
                <a:sym panose="02020603050405020304" typeface="Times New Roman"/>
              </a:rPr>
              <a:t>»</a:t>
            </a:r>
            <a:endParaRPr b="1" dirty="0" i="1" lang="en-US" sz="2400">
              <a:solidFill>
                <a:srgbClr val="FFC000"/>
              </a:solidFill>
              <a:latin charset="0" pitchFamily="18" typeface="Georgia"/>
              <a:ea panose="02020603050405020304" typeface="Times New Roman"/>
              <a:cs panose="02020603050405020304" typeface="Times New Roman"/>
              <a:sym panose="02020603050405020304"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cstate="print" r:embed="rId3"/>
          <a:srcRect b="16" l="122" r="158" t="29"/>
          <a:stretch>
            <a:fillRect/>
          </a:stretch>
        </p:blipFill>
        <p:spPr>
          <a:xfrm>
            <a:off x="3131840" y="3284984"/>
            <a:ext cx="3007605" cy="3573016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8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185" y="0"/>
            <a:ext cx="245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азови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героя 50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836712"/>
            <a:ext cx="728667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 panose="02020603050405020304"/>
              <a:buNone/>
            </a:pPr>
            <a:r>
              <a:rPr lang="ru-RU" altLang="en-US" sz="2400" b="1" i="1" dirty="0" smtClean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«…Идёт </a:t>
            </a:r>
            <a:r>
              <a:rPr lang="ru-RU" altLang="en-US" sz="24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направо - песнь заводит</a:t>
            </a:r>
            <a:r>
              <a:rPr lang="en-US" sz="24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 panose="02020603050405020304"/>
              <a:buNone/>
            </a:pPr>
            <a:r>
              <a:rPr lang="ru-RU" altLang="en-US" sz="24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Налево - сказку </a:t>
            </a:r>
            <a:r>
              <a:rPr lang="ru-RU" altLang="en-US" sz="2400" b="1" i="1" dirty="0" smtClean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говорит…»</a:t>
            </a:r>
            <a:endParaRPr lang="en-US" sz="2400" b="1" i="1" u="none" dirty="0">
              <a:solidFill>
                <a:srgbClr val="FFC000"/>
              </a:solidFill>
              <a:latin typeface="Georgia" pitchFamily="18" charset="0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imes New Roman" panose="02020603050405020304"/>
              <a:buNone/>
            </a:pPr>
            <a:endParaRPr lang="en-US" sz="2400" b="1" i="1" dirty="0">
              <a:solidFill>
                <a:srgbClr val="FFC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240" y="1903094"/>
            <a:ext cx="5930096" cy="4442329"/>
          </a:xfrm>
          <a:prstGeom prst="rect">
            <a:avLst/>
          </a:prstGeom>
        </p:spPr>
      </p:pic>
      <p:pic>
        <p:nvPicPr>
          <p:cNvPr id="8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79912" y="142875"/>
            <a:ext cx="515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«Там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 неведомых дорожках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...»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10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1537" y="1285860"/>
            <a:ext cx="64892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 Где жили старик со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старухой</a:t>
            </a:r>
            <a:r>
              <a:rPr lang="ru-RU" sz="3600" b="1" i="1" dirty="0" smtClean="0">
                <a:solidFill>
                  <a:srgbClr val="FFC000"/>
                </a:solidFill>
                <a:latin typeface="Cambria" panose="02040503050406030204" pitchFamily="18" charset="0"/>
              </a:rPr>
              <a:t>?</a:t>
            </a:r>
            <a:endParaRPr lang="ru-RU" sz="3600" b="1" i="1" dirty="0" smtClean="0">
              <a:solidFill>
                <a:srgbClr val="FFC000"/>
              </a:solidFill>
              <a:latin typeface="Cambria" panose="02040503050406030204" pitchFamily="18" charset="0"/>
            </a:endParaRPr>
          </a:p>
          <a:p>
            <a:pPr algn="ctr"/>
            <a:endParaRPr lang="ru-RU" sz="3600" b="1" i="1" dirty="0"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100949"/>
            <a:ext cx="6123105" cy="4442816"/>
          </a:xfrm>
          <a:prstGeom prst="rect">
            <a:avLst/>
          </a:prstGeom>
        </p:spPr>
      </p:pic>
      <p:pic>
        <p:nvPicPr>
          <p:cNvPr id="7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Elena\Desktop\пушкин\Сказка Пушкина фон для презентации (4).jpg" id="1026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467544" y="206642"/>
            <a:ext cx="8424936" cy="6318702"/>
          </a:xfrm>
          <a:prstGeom prst="rect">
            <a:avLst/>
          </a:prstGeom>
          <a:noFill/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cstate="print" r:embed="rId3"/>
          <a:srcRect b="78" l="82" r="98" t="224"/>
          <a:stretch>
            <a:fillRect/>
          </a:stretch>
        </p:blipFill>
        <p:spPr>
          <a:xfrm>
            <a:off x="611560" y="1484784"/>
            <a:ext cx="5976664" cy="277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071546"/>
            <a:ext cx="7358114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b="1" dirty="0" i="1" lang="ru-RU" sz="40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714752"/>
            <a:ext cx="4214842" cy="7683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 sz="4400"/>
              <a:t> </a:t>
            </a:r>
            <a:endParaRPr b="1" dirty="0" i="1" lang="ru-RU" sz="2400" u="sng">
              <a:latin charset="0" panose="02040503050406030204" pitchFamily="18"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7123" y="850568"/>
            <a:ext cx="6994222" cy="150810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base" lvl="0">
              <a:spcBef>
                <a:spcPct val="0"/>
              </a:spcBef>
              <a:spcAft>
                <a:spcPct val="0"/>
              </a:spcAft>
            </a:pP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  <a:ea charset="0" panose="02020603050405020304" pitchFamily="18" typeface="Times New Roman"/>
                <a:cs charset="0" panose="020B0604020202020204" pitchFamily="34" typeface="Arial"/>
              </a:rPr>
              <a:t>У кого спрашивала царица, о том </a:t>
            </a:r>
          </a:p>
          <a:p>
            <a:pPr algn="ctr" fontAlgn="base" lvl="0">
              <a:spcBef>
                <a:spcPct val="0"/>
              </a:spcBef>
              <a:spcAft>
                <a:spcPct val="0"/>
              </a:spcAft>
            </a:pP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  <a:ea charset="0" panose="02020603050405020304" pitchFamily="18" typeface="Times New Roman"/>
                <a:cs charset="0" panose="020B0604020202020204" pitchFamily="34" typeface="Arial"/>
              </a:rPr>
              <a:t>кто на свете всех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  <a:ea charset="0" panose="02020603050405020304" pitchFamily="18" typeface="Times New Roman"/>
                <a:cs charset="0" panose="020B0604020202020204" pitchFamily="34" typeface="Arial"/>
              </a:rPr>
              <a:t>милее?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  <a:ea charset="0" panose="02020603050405020304" pitchFamily="18" typeface="Times New Roman"/>
              <a:cs charset="0" panose="020B0604020202020204" pitchFamily="34" typeface="Arial"/>
            </a:endParaRPr>
          </a:p>
          <a:p>
            <a:pPr algn="just" fontAlgn="base" lvl="0">
              <a:spcBef>
                <a:spcPct val="0"/>
              </a:spcBef>
              <a:spcAft>
                <a:spcPct val="0"/>
              </a:spcAft>
            </a:pPr>
            <a:r>
              <a:rPr b="1" dirty="0" i="1" lang="ru-RU" smtClean="0" sz="3600">
                <a:solidFill>
                  <a:srgbClr val="FFC000"/>
                </a:solidFill>
                <a:latin charset="0" panose="02040503050406030204" pitchFamily="18" typeface="Cambria"/>
                <a:ea charset="0" panose="02020603050405020304" pitchFamily="18" typeface="Times New Roman"/>
                <a:cs charset="0" panose="020B0604020202020204" pitchFamily="34" typeface="Arial"/>
              </a:rPr>
              <a:t> </a:t>
            </a:r>
            <a:endParaRPr b="1" dirty="0" lang="ru-RU" sz="3600">
              <a:latin charset="0" panose="02040503050406030204" pitchFamily="18" typeface="Cambria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cstate="print" r:embed="rId3"/>
          <a:srcRect b="68"/>
          <a:stretch>
            <a:fillRect/>
          </a:stretch>
        </p:blipFill>
        <p:spPr>
          <a:xfrm>
            <a:off x="1979712" y="2060848"/>
            <a:ext cx="4772625" cy="4416901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10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2" y="142875"/>
            <a:ext cx="515009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«Там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на неведомых дорожках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...»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2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000108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6745" y="1571625"/>
            <a:ext cx="6239510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FFC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907704" y="1052736"/>
            <a:ext cx="58870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dirty="0"/>
              <a:t> </a:t>
            </a:r>
            <a:r>
              <a:rPr lang="ru-RU" altLang="en-US" sz="2800" b="1" i="1" dirty="0">
                <a:solidFill>
                  <a:srgbClr val="FFC000"/>
                </a:solidFill>
                <a:latin typeface="Georgia" pitchFamily="18" charset="0"/>
                <a:cs typeface="Cambria" panose="02040503050406030204" pitchFamily="18" charset="0"/>
              </a:rPr>
              <a:t>Что умело делать зеркало?</a:t>
            </a:r>
          </a:p>
          <a:p>
            <a:endParaRPr lang="ru-RU" altLang="en-US" sz="2800" b="1" i="1" dirty="0">
              <a:solidFill>
                <a:srgbClr val="FFC000"/>
              </a:solidFill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1760" y="2204865"/>
            <a:ext cx="6462570" cy="4077826"/>
          </a:xfrm>
          <a:prstGeom prst="rect">
            <a:avLst/>
          </a:prstGeom>
        </p:spPr>
      </p:pic>
      <p:pic>
        <p:nvPicPr>
          <p:cNvPr id="10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79912" y="142875"/>
            <a:ext cx="515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«Там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 неведомых дорожках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...»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85875"/>
            <a:ext cx="7632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vl="0">
              <a:spcBef>
                <a:spcPct val="0"/>
              </a:spcBef>
              <a:spcAft>
                <a:spcPct val="0"/>
              </a:spcAft>
            </a:pPr>
            <a:r>
              <a:rPr altLang="en-US" b="1" dirty="0" i="1" lang="ru-RU" smtClean="0" sz="28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  <a:sym typeface="+mn-ea"/>
              </a:rPr>
              <a:t>Какой зверёк пел </a:t>
            </a:r>
            <a:r>
              <a:rPr altLang="en-US" b="1" dirty="0" i="1" lang="ru-RU" sz="28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  <a:sym typeface="+mn-ea"/>
              </a:rPr>
              <a:t>и </a:t>
            </a:r>
            <a:r>
              <a:rPr altLang="en-US" b="1" dirty="0" i="1" lang="ru-RU" smtClean="0" sz="28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  <a:sym typeface="+mn-ea"/>
              </a:rPr>
              <a:t>грыз </a:t>
            </a:r>
            <a:r>
              <a:rPr altLang="en-US" b="1" dirty="0" i="1" lang="ru-RU" sz="28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  <a:sym typeface="+mn-ea"/>
              </a:rPr>
              <a:t>орешки в одной из сказок Пушкина?</a:t>
            </a:r>
            <a:endParaRPr altLang="en-US" b="1" dirty="0" i="1" lang="ru-RU" sz="28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  <a:p>
            <a:pPr algn="just" fontAlgn="base" lvl="0">
              <a:spcBef>
                <a:spcPct val="0"/>
              </a:spcBef>
              <a:spcAft>
                <a:spcPct val="0"/>
              </a:spcAft>
            </a:pPr>
            <a:endParaRPr altLang="en-US" b="1" dirty="0" i="1" lang="ru-RU" sz="3200">
              <a:solidFill>
                <a:srgbClr val="FFC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cstate="print" r:embed="rId3"/>
          <a:srcRect t="98"/>
          <a:stretch>
            <a:fillRect/>
          </a:stretch>
        </p:blipFill>
        <p:spPr>
          <a:xfrm>
            <a:off x="1547664" y="2420888"/>
            <a:ext cx="6462479" cy="3900663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9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142875"/>
            <a:ext cx="515009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«Там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на неведомых дорожках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...»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4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071546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4572008"/>
            <a:ext cx="46434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Cambria" panose="02040503050406030204" pitchFamily="18" charset="0"/>
              </a:rPr>
              <a:t> </a:t>
            </a:r>
            <a:endParaRPr lang="ru-RU" sz="4400" b="1" i="1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268760"/>
            <a:ext cx="7272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  <a:ea typeface="Times New Roman" panose="02020603050405020304" pitchFamily="18" charset="0"/>
                <a:cs typeface="Arial" panose="020B0604020202020204" pitchFamily="34" charset="0"/>
                <a:sym typeface="+mn-ea"/>
              </a:rPr>
              <a:t>С кем Балда соревновался на море?</a:t>
            </a:r>
          </a:p>
          <a:p>
            <a:r>
              <a:rPr lang="ru-RU" sz="2800" b="1" i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280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132856"/>
            <a:ext cx="6656656" cy="3744416"/>
          </a:xfrm>
          <a:prstGeom prst="rect">
            <a:avLst/>
          </a:prstGeom>
        </p:spPr>
      </p:pic>
      <p:pic>
        <p:nvPicPr>
          <p:cNvPr id="9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142875"/>
            <a:ext cx="5150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«Там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 неведомых дорожках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...»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9035" y="0"/>
            <a:ext cx="2894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казочное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число 10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1000108"/>
            <a:ext cx="714380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Сколько богатырей было в </a:t>
            </a:r>
            <a:endParaRPr lang="ru-RU" sz="2800" b="1" i="1" dirty="0" smtClean="0">
              <a:solidFill>
                <a:srgbClr val="FFC000"/>
              </a:solidFill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800" b="1" i="1" dirty="0" smtClean="0">
                <a:solidFill>
                  <a:srgbClr val="FFC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Сказке о мертвой царевне...»?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FFC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9290" y="2204864"/>
            <a:ext cx="6134052" cy="4067666"/>
          </a:xfrm>
          <a:prstGeom prst="rect">
            <a:avLst/>
          </a:prstGeom>
        </p:spPr>
      </p:pic>
      <p:pic>
        <p:nvPicPr>
          <p:cNvPr id="7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4105" y="0"/>
            <a:ext cx="296989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Сказочное число 20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42918"/>
            <a:ext cx="7643866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b="1" dirty="0" i="1" lang="ru-RU" sz="44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1268760"/>
            <a:ext cx="7502375" cy="123110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    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Сколько было богатырей в сказке </a:t>
            </a:r>
          </a:p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о царе </a:t>
            </a:r>
            <a:r>
              <a:rPr b="1" dirty="0" err="1" i="1" lang="ru-RU" smtClean="0" sz="2800">
                <a:solidFill>
                  <a:srgbClr val="FFC000"/>
                </a:solidFill>
                <a:latin charset="0" pitchFamily="18" typeface="Georgia"/>
              </a:rPr>
              <a:t>Салтане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? 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endParaRPr dirty="0" lang="ru-RU"/>
          </a:p>
        </p:txBody>
      </p:sp>
      <p:pic>
        <p:nvPicPr>
          <p:cNvPr descr="C:\Users\Elena\Desktop\Новая папка\1674625515_grizly-club-p-mudraya-sova-klipart-26.jpg" id="7" name="Picture 4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rrowheads="1" noChangeAspect="1"/>
          </p:cNvPicPr>
          <p:nvPr/>
        </p:nvPicPr>
        <p:blipFill>
          <a:blip cstate="print" r:embed="rId4"/>
          <a:srcRect b="100" l="95" r="21" t="294"/>
          <a:stretch>
            <a:fillRect/>
          </a:stretch>
        </p:blipFill>
        <p:spPr bwMode="auto">
          <a:xfrm>
            <a:off x="2051720" y="2348880"/>
            <a:ext cx="5688632" cy="435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6945" y="0"/>
            <a:ext cx="310705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казочное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число 30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857628"/>
            <a:ext cx="2857520" cy="7683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i="1" lang="ru-RU" smtClean="0" sz="4400">
                <a:solidFill>
                  <a:schemeClr val="tx2"/>
                </a:solidFill>
                <a:latin charset="0" panose="02040503050406030204" pitchFamily="18" typeface="Cambria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7342" y="836712"/>
            <a:ext cx="7767832" cy="32008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Сколько девиц сидели под окном и </a:t>
            </a:r>
          </a:p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пряли поздно вечерком в  </a:t>
            </a:r>
          </a:p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с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казке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о царе </a:t>
            </a:r>
            <a:r>
              <a:rPr b="1" dirty="0" err="1" i="1" lang="ru-RU" smtClean="0" sz="2800">
                <a:solidFill>
                  <a:srgbClr val="FFC000"/>
                </a:solidFill>
                <a:latin charset="0" pitchFamily="18" typeface="Georgia"/>
              </a:rPr>
              <a:t>Салтане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?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 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pPr algn="l"/>
            <a:endParaRPr b="1" dirty="0" i="1" lang="ru-RU" smtClean="0" sz="3600">
              <a:solidFill>
                <a:schemeClr val="accent1"/>
              </a:solidFill>
              <a:latin charset="0" panose="02040503050406030204" pitchFamily="18" typeface="Cambria"/>
            </a:endParaRPr>
          </a:p>
          <a:p>
            <a:pPr algn="l"/>
            <a:endParaRPr b="1" dirty="0" i="1" lang="ru-RU" smtClean="0" sz="3600">
              <a:solidFill>
                <a:schemeClr val="accent1"/>
              </a:solidFill>
              <a:latin charset="0" panose="02040503050406030204" pitchFamily="18" typeface="Cambria"/>
            </a:endParaRPr>
          </a:p>
          <a:p>
            <a:endParaRPr dirty="0" 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cstate="print" r:embed="rId3"/>
          <a:srcRect b="65" l="240" r="78" t="75"/>
          <a:stretch>
            <a:fillRect/>
          </a:stretch>
        </p:blipFill>
        <p:spPr>
          <a:xfrm>
            <a:off x="1907704" y="2420888"/>
            <a:ext cx="5256584" cy="3982260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8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dur="2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3604" y="0"/>
            <a:ext cx="3000396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казочное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число </a:t>
            </a:r>
            <a:r>
              <a:rPr b="1" dirty="0" lang="en-US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4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980728"/>
            <a:ext cx="7500990" cy="150810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  <a:ea charset="0" panose="02020603050405020304" pitchFamily="18" typeface="Times New Roman"/>
                <a:cs charset="0" panose="020B0604020202020204" pitchFamily="34" typeface="Arial"/>
              </a:rPr>
              <a:t>Сколько раз закидывал старик невод когда поймал золотую рыбку?</a:t>
            </a:r>
          </a:p>
          <a:p>
            <a:pPr algn="ctr"/>
            <a:endParaRPr b="1" dirty="0" i="1" lang="ru-RU" sz="36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4214818"/>
            <a:ext cx="2857520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4000" u="sng">
                <a:latin charset="0" panose="02040503050406030204" pitchFamily="18" typeface="Cambria"/>
              </a:rPr>
              <a:t>Ответ</a:t>
            </a:r>
            <a:r>
              <a:rPr b="1" dirty="0" i="1" lang="ru-RU" smtClean="0" sz="4000">
                <a:latin charset="0" panose="02040503050406030204" pitchFamily="18" typeface="Cambria"/>
              </a:rPr>
              <a:t>: </a:t>
            </a:r>
            <a:endParaRPr b="1" dirty="0" i="1" lang="ru-RU" sz="4000">
              <a:latin charset="0" panose="02040503050406030204" pitchFamily="18" typeface="Cambri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cstate="print" r:embed="rId3"/>
          <a:srcRect t="119"/>
          <a:stretch>
            <a:fillRect/>
          </a:stretch>
        </p:blipFill>
        <p:spPr>
          <a:xfrm>
            <a:off x="1115616" y="2060848"/>
            <a:ext cx="7295693" cy="4063231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9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6625" y="0"/>
            <a:ext cx="312737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Сказочное число </a:t>
            </a:r>
            <a:r>
              <a:rPr b="1" dirty="0" lang="en-US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5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00108"/>
            <a:ext cx="8892480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lvl="0"/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Первый предмет, 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pPr algn="ctr" lvl="0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который </a:t>
            </a:r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потребовала старуха у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рыбки?</a:t>
            </a:r>
            <a:endParaRPr b="1" dirty="0" i="1" lang="ru-RU" sz="2800">
              <a:solidFill>
                <a:srgbClr val="FFC000"/>
              </a:solidFill>
              <a:latin charset="0" pitchFamily="18"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3286124"/>
            <a:ext cx="7000924" cy="5219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fontAlgn="base" lvl="0">
              <a:spcBef>
                <a:spcPct val="0"/>
              </a:spcBef>
              <a:spcAft>
                <a:spcPct val="0"/>
              </a:spcAft>
            </a:pPr>
            <a:r>
              <a:rPr b="1" dirty="0" i="1" lang="ru-RU" smtClean="0" sz="2800">
                <a:latin charset="0" panose="02040503050406030204" pitchFamily="18" typeface="Cambria"/>
              </a:rPr>
              <a:t> </a:t>
            </a:r>
            <a:endParaRPr b="1" dirty="0" i="1" lang="ru-RU" sz="4400" u="sng">
              <a:latin charset="0" panose="02040503050406030204" pitchFamily="18" typeface="Cambria"/>
            </a:endParaRPr>
          </a:p>
        </p:txBody>
      </p:sp>
      <p:pic>
        <p:nvPicPr>
          <p:cNvPr descr="C:\Users\Elena\Desktop\Новая папка\1674625515_grizly-club-p-mudraya-sova-klipart-26.jpg" id="8" name="Picture 4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rrowheads="1" noChangeAspect="1"/>
          </p:cNvPicPr>
          <p:nvPr/>
        </p:nvPicPr>
        <p:blipFill>
          <a:blip cstate="print" r:embed="rId4"/>
          <a:srcRect b="263" l="170" r="192" t="264"/>
          <a:stretch>
            <a:fillRect/>
          </a:stretch>
        </p:blipFill>
        <p:spPr bwMode="auto">
          <a:xfrm>
            <a:off x="942796" y="2276872"/>
            <a:ext cx="7229603" cy="401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0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редмет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из сказки 10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429652" y="6143644"/>
            <a:ext cx="557242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76470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Назовите дерево, которое было украшено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в сказке золотой цепью.</a:t>
            </a:r>
            <a:endParaRPr lang="ru-RU" sz="28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3000372"/>
            <a:ext cx="307183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endParaRPr lang="ru-RU" sz="3200" b="1" i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85074"/>
            <a:ext cx="3740656" cy="4565529"/>
          </a:xfrm>
          <a:prstGeom prst="rect">
            <a:avLst/>
          </a:prstGeom>
        </p:spPr>
      </p:pic>
      <p:pic>
        <p:nvPicPr>
          <p:cNvPr id="9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-1" y="1"/>
          <a:ext cx="9144003" cy="6699953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571736"/>
                <a:gridCol w="1356995"/>
                <a:gridCol w="1286212"/>
                <a:gridCol w="1357322"/>
                <a:gridCol w="1357322"/>
                <a:gridCol w="1214416"/>
              </a:tblGrid>
              <a:tr h="1078864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Страницы биографии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  <a:hlinkClick r:id="rId2" action="ppaction://hlinksldjump"/>
                        </a:rPr>
                        <a:t>10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  <a:hlinkClick r:id="rId2" action="ppaction://hlinksldjump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4490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Назови сказку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10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30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044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Назови 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героя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10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Сказочное число</a:t>
                      </a:r>
                      <a:endParaRPr lang="ru-RU" sz="24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10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8864"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«Там 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 неведомых дорожках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....»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10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91024">
                <a:tc>
                  <a:txBody>
                    <a:bodyPr/>
                    <a:lstStyle/>
                    <a:p>
                      <a:pPr algn="l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Бюро </a:t>
                      </a:r>
                      <a:r>
                        <a:rPr lang="ru-RU" sz="24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находок</a:t>
                      </a:r>
                      <a:endParaRPr lang="ru-RU" sz="24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sldjump"/>
                        </a:rPr>
                        <a:t>10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sldjump"/>
                        </a:rPr>
                        <a:t>20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9" action="ppaction://hlinksldjump"/>
                        </a:rPr>
                        <a:t>30</a:t>
                      </a:r>
                      <a:endParaRPr lang="ru-RU" sz="3600" b="1" i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0" action="ppaction://hlinksldjump"/>
                        </a:rPr>
                        <a:t>40</a:t>
                      </a:r>
                      <a:endParaRPr lang="ru-RU" sz="32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i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1" action="ppaction://hlinksldjump"/>
                        </a:rPr>
                        <a:t>50</a:t>
                      </a:r>
                      <a:endParaRPr lang="ru-RU" sz="3600" b="1" i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5-конечная звезда 3">
            <a:hlinkClick r:id="rId32" action="ppaction://hlinksldjump"/>
          </p:cNvPr>
          <p:cNvSpPr/>
          <p:nvPr/>
        </p:nvSpPr>
        <p:spPr>
          <a:xfrm>
            <a:off x="8715404" y="6429396"/>
            <a:ext cx="428596" cy="428604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110" y="599440"/>
            <a:ext cx="7287895" cy="16927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panose="02020603050405020304" typeface="Times New Roman"/>
              <a:buNone/>
            </a:pPr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Исполнительница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песни</a:t>
            </a:r>
          </a:p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panose="02020603050405020304" typeface="Times New Roman"/>
              <a:buNone/>
            </a:pP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 </a:t>
            </a:r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  <a:cs charset="0" panose="02040503050406030204" pitchFamily="18" typeface="Cambria"/>
              </a:rPr>
              <a:t>«Во саду ли, в огороде»</a:t>
            </a:r>
            <a:endParaRPr dirty="0" lang="ru-RU" sz="2800">
              <a:solidFill>
                <a:srgbClr val="FFC000"/>
              </a:solidFill>
              <a:latin charset="0" pitchFamily="18" typeface="Georgia"/>
            </a:endParaRPr>
          </a:p>
          <a:p>
            <a:pPr algn="ctr"/>
            <a:r>
              <a:rPr b="1" dirty="0" i="1" lang="ru-RU" smtClean="0" sz="4800">
                <a:solidFill>
                  <a:schemeClr val="accent1"/>
                </a:solidFill>
                <a:latin charset="0" panose="02040503050406030204" pitchFamily="18" typeface="Cambria"/>
              </a:rPr>
              <a:t> </a:t>
            </a:r>
            <a:endParaRPr b="1" dirty="0" i="1" lang="ru-RU" sz="48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cstate="print" r:embed="rId3"/>
          <a:srcRect l="117" r="151"/>
          <a:stretch>
            <a:fillRect/>
          </a:stretch>
        </p:blipFill>
        <p:spPr>
          <a:xfrm>
            <a:off x="3347864" y="1772816"/>
            <a:ext cx="3690223" cy="4879496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7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2120" y="0"/>
            <a:ext cx="349188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П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редмет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из сказки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 20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682" y="674354"/>
            <a:ext cx="7143800" cy="95410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Выберите ф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рукт</a:t>
            </a:r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, которым отравилась молодая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царевна.</a:t>
            </a:r>
            <a:endParaRPr b="1" dirty="0" i="1" lang="ru-RU" sz="2800">
              <a:solidFill>
                <a:srgbClr val="FFC000"/>
              </a:solidFill>
              <a:latin charset="0" pitchFamily="18"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143248"/>
            <a:ext cx="3357586" cy="70675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4000">
                <a:latin charset="0" panose="02040503050406030204" pitchFamily="18" typeface="Cambria"/>
              </a:rPr>
              <a:t> </a:t>
            </a:r>
            <a:endParaRPr b="1" dirty="0" i="1" lang="ru-RU" sz="3200">
              <a:latin charset="0" panose="02040503050406030204" pitchFamily="18" typeface="Cambria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2843808" y="3861048"/>
            <a:ext cx="3672408" cy="275470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cstate="print" r:embed="rId4"/>
          <a:srcRect b="19" l="119" r="95" t="108"/>
          <a:stretch>
            <a:fillRect/>
          </a:stretch>
        </p:blipFill>
        <p:spPr>
          <a:xfrm>
            <a:off x="899592" y="1844824"/>
            <a:ext cx="1778635" cy="175514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3419872" y="1844824"/>
            <a:ext cx="2442210" cy="183197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6516216" y="1916832"/>
            <a:ext cx="1573530" cy="1724025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12" name="Picture 4"/>
          <p:cNvPicPr>
            <a:picLocks noChangeArrowheads="1" noChangeAspect="1"/>
          </p:cNvPicPr>
          <p:nvPr/>
        </p:nvPicPr>
        <p:blipFill>
          <a:blip cstate="print"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652120" y="0"/>
            <a:ext cx="349188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П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редмет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из сказки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 30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action="ppaction://hlinksldjump" r:id="rId2"/>
          </p:cNvPr>
          <p:cNvSpPr/>
          <p:nvPr/>
        </p:nvSpPr>
        <p:spPr>
          <a:xfrm>
            <a:off x="8429652" y="6143644"/>
            <a:ext cx="557242" cy="557210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5" y="1340768"/>
            <a:ext cx="8748465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z="2800">
                <a:solidFill>
                  <a:schemeClr val="accent1"/>
                </a:solidFill>
                <a:latin charset="0" pitchFamily="18" typeface="Georgia"/>
              </a:rPr>
              <a:t>Почему золотая рыбка была волшебной?</a:t>
            </a: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cstate="print" r:embed="rId3"/>
          <a:srcRect b="167" l="140" r="111" t="134"/>
          <a:stretch>
            <a:fillRect/>
          </a:stretch>
        </p:blipFill>
        <p:spPr>
          <a:xfrm>
            <a:off x="2123728" y="2060848"/>
            <a:ext cx="5256584" cy="3931733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8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52120" y="0"/>
            <a:ext cx="3491880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П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редмет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из сказки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 40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конечная звезда 2">
            <a:hlinkClick r:id="rId2" action="ppaction://hlinksldjump"/>
          </p:cNvPr>
          <p:cNvSpPr/>
          <p:nvPr/>
        </p:nvSpPr>
        <p:spPr>
          <a:xfrm>
            <a:off x="8358214" y="6072206"/>
            <a:ext cx="628680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05273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Какому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герою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и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из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какой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сказки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принадлежит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данный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предмет</a:t>
            </a:r>
            <a:r>
              <a:rPr lang="en-US" sz="2800" b="1" i="1" dirty="0">
                <a:solidFill>
                  <a:srgbClr val="FFC000"/>
                </a:solidFill>
                <a:latin typeface="Georgia" pitchFamily="18" charset="0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?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endParaRPr lang="ru-RU" sz="28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45535"/>
            <a:ext cx="26574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i="1" dirty="0" smtClean="0">
              <a:latin typeface="Cambria" panose="02040503050406030204" pitchFamily="18" charset="0"/>
            </a:endParaRPr>
          </a:p>
          <a:p>
            <a:pPr algn="ctr"/>
            <a:endParaRPr lang="ru-RU" sz="4400" b="1" i="1" u="sng" dirty="0">
              <a:latin typeface="Cambria" panose="02040503050406030204" pitchFamily="18" charset="0"/>
            </a:endParaRPr>
          </a:p>
        </p:txBody>
      </p:sp>
      <p:pic>
        <p:nvPicPr>
          <p:cNvPr id="331" name="Google Shape;331;p48" descr="rr18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08810" y="2443480"/>
            <a:ext cx="5904865" cy="362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2120" y="0"/>
            <a:ext cx="3491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редмет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из сказки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 50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76672"/>
            <a:ext cx="8643998" cy="321471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77527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15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Молодцы!</a:t>
            </a:r>
            <a:endParaRPr lang="ru-RU" sz="115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3" descr="C:\Users\Elena\Desktop\Новая папка\1674625513_grizly-club-p-mudraya-sova-klipart-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6845" y="2852152"/>
            <a:ext cx="3949371" cy="4005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конечная звезда 4">
            <a:hlinkClick action="ppaction://hlinksldjump" r:id="rId3"/>
          </p:cNvPr>
          <p:cNvSpPr/>
          <p:nvPr/>
        </p:nvSpPr>
        <p:spPr>
          <a:xfrm>
            <a:off x="8429652" y="6215082"/>
            <a:ext cx="500066" cy="485772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2059" y="0"/>
            <a:ext cx="378194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Страницы биография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10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34" y="764704"/>
            <a:ext cx="7643866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Узнай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на портрете А.С. Пушкина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endParaRPr b="1" dirty="0" i="1" lang="ru-RU" smtClean="0" sz="2800">
              <a:solidFill>
                <a:schemeClr val="accent1"/>
              </a:solidFill>
              <a:latin charset="0" panose="02040503050406030204" pitchFamily="18" typeface="Cambria"/>
            </a:endParaRPr>
          </a:p>
          <a:p>
            <a:endParaRPr b="1" dirty="0" i="1" lang="ru-RU" sz="40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cstate="print" r:embed="rId4"/>
          <a:srcRect b="200" l="134" r="86" t="72"/>
          <a:stretch>
            <a:fillRect/>
          </a:stretch>
        </p:blipFill>
        <p:spPr>
          <a:xfrm>
            <a:off x="539552" y="1988840"/>
            <a:ext cx="2429389" cy="3240360"/>
          </a:xfrm>
          <a:prstGeom prst="rect">
            <a:avLst/>
          </a:prstGeom>
          <a:ln cap="sq" w="38100">
            <a:solidFill>
              <a:srgbClr val="00206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cstate="print" r:embed="rId5"/>
          <a:srcRect b="17" l="169" r="104" t="1"/>
          <a:stretch>
            <a:fillRect/>
          </a:stretch>
        </p:blipFill>
        <p:spPr>
          <a:xfrm>
            <a:off x="6367146" y="1988840"/>
            <a:ext cx="2432902" cy="3300075"/>
          </a:xfrm>
          <a:prstGeom prst="rect">
            <a:avLst/>
          </a:prstGeom>
          <a:ln cap="sq" w="38100">
            <a:solidFill>
              <a:srgbClr val="00206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cstate="print" r:embed="rId6"/>
          <a:srcRect b="90" l="180" r="207" t="143"/>
          <a:stretch>
            <a:fillRect/>
          </a:stretch>
        </p:blipFill>
        <p:spPr>
          <a:xfrm>
            <a:off x="3491880" y="1988840"/>
            <a:ext cx="2323465" cy="3278505"/>
          </a:xfrm>
          <a:prstGeom prst="rect">
            <a:avLst/>
          </a:prstGeom>
          <a:ln cap="sq" w="38100">
            <a:solidFill>
              <a:srgbClr val="00206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descr="C:\Users\Elena\Desktop\Новая папка\1674625515_grizly-club-p-mudraya-sova-klipart-26.jpg" id="10" name="Picture 4"/>
          <p:cNvPicPr>
            <a:picLocks noChangeArrowheads="1" noChangeAspect="1"/>
          </p:cNvPicPr>
          <p:nvPr/>
        </p:nvPicPr>
        <p:blipFill>
          <a:blip cstate="print"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action="ppaction://hlinksldjump" r:id="rId2"/>
          </p:cNvPr>
          <p:cNvSpPr/>
          <p:nvPr/>
        </p:nvSpPr>
        <p:spPr>
          <a:xfrm>
            <a:off x="8358214" y="6143644"/>
            <a:ext cx="557242" cy="557210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908720"/>
            <a:ext cx="7708215" cy="181588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Маленький Саша Пушкин  очень любил сказки, которые ему рассказывала его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няня. </a:t>
            </a:r>
          </a:p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Как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её звали?</a:t>
            </a:r>
            <a:endParaRPr b="1" dirty="0" i="1" lang="ru-RU" sz="2800">
              <a:solidFill>
                <a:srgbClr val="FFC000"/>
              </a:solidFill>
              <a:latin charset="0" pitchFamily="18" typeface="Georgi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797300" y="5501005"/>
            <a:ext cx="294640" cy="70675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/>
            <a:r>
              <a:rPr b="1" dirty="0" i="1" lang="ru-RU" smtClean="0" sz="4000">
                <a:solidFill>
                  <a:schemeClr val="accent1"/>
                </a:solidFill>
                <a:latin charset="0" panose="02040503050406030204" pitchFamily="18" typeface="Cambria"/>
                <a:sym typeface="+mn-ea"/>
              </a:rPr>
              <a:t> </a:t>
            </a:r>
            <a:endParaRPr altLang="en-US" b="1" dirty="0" i="1" lang="ru-RU" sz="40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pic>
        <p:nvPicPr>
          <p:cNvPr descr="C:\Users\Elena\Desktop\Новая папка\1674625515_grizly-club-p-mudraya-sova-klipart-26.jpg" id="9" name="Picture 4"/>
          <p:cNvPicPr>
            <a:picLocks noChangeArrowheads="1" noChangeAspect="1"/>
          </p:cNvPicPr>
          <p:nvPr/>
        </p:nvPicPr>
        <p:blipFill>
          <a:blip cstate="print"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>
          <a:blip cstate="print" r:embed="rId4"/>
          <a:srcRect b="11" r="111" t="92"/>
          <a:stretch>
            <a:fillRect/>
          </a:stretch>
        </p:blipFill>
        <p:spPr bwMode="auto">
          <a:xfrm>
            <a:off x="1870102" y="2708920"/>
            <a:ext cx="557843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62059" y="0"/>
            <a:ext cx="378194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Страницы биография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 2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action="ppaction://hlinksldjump" r:id="rId2"/>
          </p:cNvPr>
          <p:cNvSpPr/>
          <p:nvPr/>
        </p:nvSpPr>
        <p:spPr>
          <a:xfrm>
            <a:off x="8358214" y="6143644"/>
            <a:ext cx="628680" cy="557210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000108"/>
            <a:ext cx="7000924" cy="1569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В какой стране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родился и жил поэт А.С.Пушкин? </a:t>
            </a:r>
            <a:endParaRPr b="1" dirty="0" i="1" lang="ru-RU" smtClean="0" sz="2800">
              <a:solidFill>
                <a:srgbClr val="FFC000"/>
              </a:solidFill>
              <a:latin charset="0" pitchFamily="18" typeface="Georgia"/>
            </a:endParaRPr>
          </a:p>
          <a:p>
            <a:endParaRPr b="1" dirty="0" i="1" lang="ru-RU" sz="40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cstate="print" r:embed="rId3"/>
          <a:srcRect b="90" l="23"/>
          <a:stretch>
            <a:fillRect/>
          </a:stretch>
        </p:blipFill>
        <p:spPr>
          <a:xfrm>
            <a:off x="1496620" y="2024878"/>
            <a:ext cx="6724962" cy="4284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Users\Elena\Desktop\Новая папка\1674625515_grizly-club-p-mudraya-sova-klipart-26.jpg" id="8" name="Picture 4"/>
          <p:cNvPicPr>
            <a:picLocks noChangeArrowheads="1" noChangeAspect="1"/>
          </p:cNvPicPr>
          <p:nvPr/>
        </p:nvPicPr>
        <p:blipFill>
          <a:blip cstate="print"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62059" y="0"/>
            <a:ext cx="378194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Страницы биография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3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286776" y="6072206"/>
            <a:ext cx="642942" cy="628648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857232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Когда мы отмечаем день рождения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А.С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. Пушкина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? </a:t>
            </a:r>
            <a:endParaRPr lang="ru-RU" sz="28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572008"/>
            <a:ext cx="221457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endParaRPr lang="ru-RU" sz="40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348880"/>
            <a:ext cx="7041465" cy="4078208"/>
          </a:xfrm>
          <a:prstGeom prst="rect">
            <a:avLst/>
          </a:prstGeom>
        </p:spPr>
      </p:pic>
      <p:pic>
        <p:nvPicPr>
          <p:cNvPr id="9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2059" y="0"/>
            <a:ext cx="378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Страницы биография 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0</a:t>
            </a:r>
            <a:endParaRPr lang="ru-RU" sz="2000" b="1" dirty="0">
              <a:solidFill>
                <a:srgbClr val="FFC00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action="ppaction://hlinksldjump" r:id="rId2"/>
          </p:cNvPr>
          <p:cNvSpPr/>
          <p:nvPr/>
        </p:nvSpPr>
        <p:spPr>
          <a:xfrm>
            <a:off x="8429652" y="6072206"/>
            <a:ext cx="557242" cy="628648"/>
          </a:xfrm>
          <a:prstGeom prst="star5">
            <a:avLst>
              <a:gd fmla="val 20557" name="adj"/>
              <a:gd fmla="val 105146" name="hf"/>
              <a:gd fmla="val 110557" name="vf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214422"/>
            <a:ext cx="5572164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b="1" dirty="0" i="1" lang="ru-RU" sz="4000">
              <a:solidFill>
                <a:schemeClr val="accent1"/>
              </a:solidFill>
              <a:latin charset="0" panose="02040503050406030204" pitchFamily="18" typeface="Cambr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3" y="548680"/>
            <a:ext cx="8244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2800">
                <a:solidFill>
                  <a:srgbClr val="FFC000"/>
                </a:solidFill>
                <a:latin charset="0" pitchFamily="18" typeface="Georgia"/>
              </a:rPr>
              <a:t>Сколько детских сказок написал </a:t>
            </a:r>
            <a:r>
              <a:rPr b="1" dirty="0" i="1" lang="ru-RU" smtClean="0" sz="2800">
                <a:solidFill>
                  <a:srgbClr val="FFC000"/>
                </a:solidFill>
                <a:latin charset="0" pitchFamily="18" typeface="Georgia"/>
              </a:rPr>
              <a:t>А.С.Пушкин?</a:t>
            </a:r>
            <a:endParaRPr b="1" dirty="0" i="1" lang="ru-RU" sz="2800">
              <a:solidFill>
                <a:srgbClr val="FFC000"/>
              </a:solidFill>
              <a:latin charset="0" pitchFamily="18" typeface="Georgia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cstate="print" r:embed="rId3"/>
          <a:stretch>
            <a:fillRect/>
          </a:stretch>
        </p:blipFill>
        <p:spPr>
          <a:xfrm>
            <a:off x="539552" y="1412776"/>
            <a:ext cx="1994818" cy="246427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2915815" y="1412776"/>
            <a:ext cx="1809561" cy="244827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cstate="print" r:embed="rId5"/>
          <a:srcRect l="207" r="143"/>
          <a:stretch>
            <a:fillRect/>
          </a:stretch>
        </p:blipFill>
        <p:spPr>
          <a:xfrm>
            <a:off x="5045585" y="1412776"/>
            <a:ext cx="1878321" cy="2448272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7236296" y="1412776"/>
            <a:ext cx="1728192" cy="247078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cstate="print" r:embed="rId7"/>
          <a:stretch>
            <a:fillRect/>
          </a:stretch>
        </p:blipFill>
        <p:spPr>
          <a:xfrm>
            <a:off x="488110" y="4077073"/>
            <a:ext cx="2108460" cy="2780928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cstate="print" r:embed="rId8"/>
          <a:stretch>
            <a:fillRect/>
          </a:stretch>
        </p:blipFill>
        <p:spPr>
          <a:xfrm>
            <a:off x="2915816" y="4005064"/>
            <a:ext cx="1944216" cy="2830694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cstate="print" r:embed="rId9"/>
          <a:stretch>
            <a:fillRect/>
          </a:stretch>
        </p:blipFill>
        <p:spPr>
          <a:xfrm>
            <a:off x="5796136" y="4005064"/>
            <a:ext cx="2100930" cy="2852936"/>
          </a:xfrm>
          <a:prstGeom prst="rect">
            <a:avLst/>
          </a:prstGeom>
        </p:spPr>
      </p:pic>
      <p:pic>
        <p:nvPicPr>
          <p:cNvPr descr="C:\Users\Elena\Desktop\Новая папка\1674625515_grizly-club-p-mudraya-sova-klipart-26.jpg" id="15" name="Picture 4"/>
          <p:cNvPicPr>
            <a:picLocks noChangeArrowheads="1" noChangeAspect="1"/>
          </p:cNvPicPr>
          <p:nvPr/>
        </p:nvPicPr>
        <p:blipFill>
          <a:blip cstate="print"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62059" y="0"/>
            <a:ext cx="3781941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Страницы биография 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5</a:t>
            </a:r>
            <a:r>
              <a:rPr b="1" dirty="0" lang="ru-RU" smtClean="0" sz="2000">
                <a:solidFill>
                  <a:srgbClr val="FFC000"/>
                </a:solidFill>
                <a:latin charset="0" pitchFamily="18" typeface="Georgia"/>
                <a:cs charset="0" panose="02020603050405020304" pitchFamily="18" typeface="Times New Roman"/>
              </a:rPr>
              <a:t>0</a:t>
            </a:r>
            <a:endParaRPr b="1" dirty="0" lang="ru-RU" sz="2000">
              <a:solidFill>
                <a:srgbClr val="FFC000"/>
              </a:solidFill>
              <a:latin charset="0" pitchFamily="18" typeface="Georgia"/>
              <a:cs charset="0" panose="02020603050405020304" pitchFamily="18"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2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0" id="2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8286776" y="6143644"/>
            <a:ext cx="628680" cy="557210"/>
          </a:xfrm>
          <a:prstGeom prst="star5">
            <a:avLst>
              <a:gd name="adj" fmla="val 20557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59" y="3324542"/>
            <a:ext cx="3500462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Cambria" panose="02040503050406030204" pitchFamily="18" charset="0"/>
              </a:rPr>
              <a:t> </a:t>
            </a:r>
          </a:p>
          <a:p>
            <a:endParaRPr lang="ru-RU" altLang="ru-RU" sz="2000" b="1" i="1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ru-RU" sz="3600" b="1" i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0"/>
            <a:ext cx="2915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Georgia" pitchFamily="18" charset="0"/>
                <a:cs typeface="Times New Roman" panose="02020603050405020304" pitchFamily="18" charset="0"/>
              </a:rPr>
              <a:t>Назови сказку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836712"/>
            <a:ext cx="7572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C000"/>
                </a:solidFill>
                <a:latin typeface="Cambria" panose="02040503050406030204" pitchFamily="18" charset="0"/>
              </a:rPr>
              <a:t> </a:t>
            </a:r>
            <a:r>
              <a:rPr lang="ru-RU" sz="2800" b="1" i="1" dirty="0">
                <a:solidFill>
                  <a:srgbClr val="FFC000"/>
                </a:solidFill>
                <a:latin typeface="Georgia" pitchFamily="18" charset="0"/>
              </a:rPr>
              <a:t>«На пороге сидит его старуха,</a:t>
            </a:r>
          </a:p>
          <a:p>
            <a:pPr algn="ctr"/>
            <a:r>
              <a:rPr lang="ru-RU" sz="2800" b="1" i="1" dirty="0">
                <a:solidFill>
                  <a:srgbClr val="FFC000"/>
                </a:solidFill>
                <a:latin typeface="Georgia" pitchFamily="18" charset="0"/>
              </a:rPr>
              <a:t>А пред нею разбитое </a:t>
            </a:r>
            <a:r>
              <a:rPr lang="ru-RU" sz="2800" b="1" i="1" dirty="0" smtClean="0">
                <a:solidFill>
                  <a:srgbClr val="FFC000"/>
                </a:solidFill>
                <a:latin typeface="Georgia" pitchFamily="18" charset="0"/>
              </a:rPr>
              <a:t>корыто…» </a:t>
            </a:r>
            <a:endParaRPr lang="ru-RU" sz="28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  <p:pic>
        <p:nvPicPr>
          <p:cNvPr id="10" name="Picture 4" descr="C:\Users\Elena\Desktop\Новая папка\1674625515_grizly-club-p-mudraya-sova-klipart-2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96106" cy="1340768"/>
          </a:xfrm>
          <a:prstGeom prst="rect">
            <a:avLst/>
          </a:prstGeom>
          <a:noFill/>
        </p:spPr>
      </p:pic>
      <p:pic>
        <p:nvPicPr>
          <p:cNvPr id="3074" name="Picture 2" descr="C:\Users\Elena\Desktop\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988841"/>
            <a:ext cx="6624736" cy="44120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87624" y="404664"/>
            <a:ext cx="5208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</a:rPr>
              <a:t>Из какой сказки строки: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595</Words>
  <Application>Microsoft Office PowerPoint</Application>
  <PresentationFormat>Экран (4:3)</PresentationFormat>
  <Paragraphs>156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Elena</cp:lastModifiedBy>
  <cp:revision>69</cp:revision>
  <dcterms:created xsi:type="dcterms:W3CDTF">2012-01-21T11:47:00Z</dcterms:created>
  <dcterms:modified xsi:type="dcterms:W3CDTF">2023-12-11T18:52:57Z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KSOProductBuildVer" pid="2">
    <vt:lpwstr>1049-10.2.0.7480</vt:lpwstr>
  </property>
  <property fmtid="{D5CDD505-2E9C-101B-9397-08002B2CF9AE}" name="NXPowerLiteLastOptimized" pid="3">
    <vt:lpwstr>1991611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S10.0.0</vt:lpwstr>
  </property>
</Properties>
</file>